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377" r:id="rId3"/>
    <p:sldId id="390" r:id="rId4"/>
    <p:sldId id="391" r:id="rId5"/>
    <p:sldId id="392" r:id="rId6"/>
    <p:sldId id="393" r:id="rId7"/>
    <p:sldId id="394" r:id="rId8"/>
    <p:sldId id="395" r:id="rId9"/>
    <p:sldId id="396" r:id="rId10"/>
    <p:sldId id="397" r:id="rId11"/>
    <p:sldId id="398" r:id="rId12"/>
    <p:sldId id="399" r:id="rId13"/>
    <p:sldId id="400" r:id="rId1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660" y="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13" Type="http://schemas.openxmlformats.org/officeDocument/2006/relationships/image" Target="../media/image21.wmf"/><Relationship Id="rId3" Type="http://schemas.openxmlformats.org/officeDocument/2006/relationships/image" Target="../media/image11.wmf"/><Relationship Id="rId7" Type="http://schemas.openxmlformats.org/officeDocument/2006/relationships/image" Target="../media/image15.wmf"/><Relationship Id="rId12" Type="http://schemas.openxmlformats.org/officeDocument/2006/relationships/image" Target="../media/image20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6" Type="http://schemas.openxmlformats.org/officeDocument/2006/relationships/image" Target="../media/image14.wmf"/><Relationship Id="rId11" Type="http://schemas.openxmlformats.org/officeDocument/2006/relationships/image" Target="../media/image19.wmf"/><Relationship Id="rId5" Type="http://schemas.openxmlformats.org/officeDocument/2006/relationships/image" Target="../media/image13.wmf"/><Relationship Id="rId10" Type="http://schemas.openxmlformats.org/officeDocument/2006/relationships/image" Target="../media/image18.wmf"/><Relationship Id="rId4" Type="http://schemas.openxmlformats.org/officeDocument/2006/relationships/image" Target="../media/image12.wmf"/><Relationship Id="rId9" Type="http://schemas.openxmlformats.org/officeDocument/2006/relationships/image" Target="../media/image17.wmf"/><Relationship Id="rId14" Type="http://schemas.openxmlformats.org/officeDocument/2006/relationships/image" Target="../media/image22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13" Type="http://schemas.openxmlformats.org/officeDocument/2006/relationships/image" Target="../media/image19.wmf"/><Relationship Id="rId18" Type="http://schemas.openxmlformats.org/officeDocument/2006/relationships/image" Target="../media/image26.wmf"/><Relationship Id="rId3" Type="http://schemas.openxmlformats.org/officeDocument/2006/relationships/image" Target="../media/image11.wmf"/><Relationship Id="rId21" Type="http://schemas.openxmlformats.org/officeDocument/2006/relationships/image" Target="../media/image29.wmf"/><Relationship Id="rId7" Type="http://schemas.openxmlformats.org/officeDocument/2006/relationships/image" Target="../media/image15.wmf"/><Relationship Id="rId12" Type="http://schemas.openxmlformats.org/officeDocument/2006/relationships/image" Target="../media/image17.wmf"/><Relationship Id="rId17" Type="http://schemas.openxmlformats.org/officeDocument/2006/relationships/image" Target="../media/image25.wmf"/><Relationship Id="rId2" Type="http://schemas.openxmlformats.org/officeDocument/2006/relationships/image" Target="../media/image10.wmf"/><Relationship Id="rId16" Type="http://schemas.openxmlformats.org/officeDocument/2006/relationships/image" Target="../media/image22.wmf"/><Relationship Id="rId20" Type="http://schemas.openxmlformats.org/officeDocument/2006/relationships/image" Target="../media/image28.wmf"/><Relationship Id="rId1" Type="http://schemas.openxmlformats.org/officeDocument/2006/relationships/image" Target="../media/image9.wmf"/><Relationship Id="rId6" Type="http://schemas.openxmlformats.org/officeDocument/2006/relationships/image" Target="../media/image14.wmf"/><Relationship Id="rId11" Type="http://schemas.openxmlformats.org/officeDocument/2006/relationships/image" Target="../media/image24.wmf"/><Relationship Id="rId5" Type="http://schemas.openxmlformats.org/officeDocument/2006/relationships/image" Target="../media/image13.wmf"/><Relationship Id="rId15" Type="http://schemas.openxmlformats.org/officeDocument/2006/relationships/image" Target="../media/image21.wmf"/><Relationship Id="rId10" Type="http://schemas.openxmlformats.org/officeDocument/2006/relationships/image" Target="../media/image18.wmf"/><Relationship Id="rId19" Type="http://schemas.openxmlformats.org/officeDocument/2006/relationships/image" Target="../media/image27.wmf"/><Relationship Id="rId4" Type="http://schemas.openxmlformats.org/officeDocument/2006/relationships/image" Target="../media/image12.wmf"/><Relationship Id="rId9" Type="http://schemas.openxmlformats.org/officeDocument/2006/relationships/image" Target="../media/image23.wmf"/><Relationship Id="rId14" Type="http://schemas.openxmlformats.org/officeDocument/2006/relationships/image" Target="../media/image20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13" Type="http://schemas.openxmlformats.org/officeDocument/2006/relationships/image" Target="../media/image20.wmf"/><Relationship Id="rId18" Type="http://schemas.openxmlformats.org/officeDocument/2006/relationships/image" Target="../media/image27.wmf"/><Relationship Id="rId3" Type="http://schemas.openxmlformats.org/officeDocument/2006/relationships/image" Target="../media/image11.wmf"/><Relationship Id="rId7" Type="http://schemas.openxmlformats.org/officeDocument/2006/relationships/image" Target="../media/image15.wmf"/><Relationship Id="rId12" Type="http://schemas.openxmlformats.org/officeDocument/2006/relationships/image" Target="../media/image19.wmf"/><Relationship Id="rId17" Type="http://schemas.openxmlformats.org/officeDocument/2006/relationships/image" Target="../media/image23.wmf"/><Relationship Id="rId2" Type="http://schemas.openxmlformats.org/officeDocument/2006/relationships/image" Target="../media/image10.wmf"/><Relationship Id="rId16" Type="http://schemas.openxmlformats.org/officeDocument/2006/relationships/image" Target="../media/image26.wmf"/><Relationship Id="rId20" Type="http://schemas.openxmlformats.org/officeDocument/2006/relationships/image" Target="../media/image34.wmf"/><Relationship Id="rId1" Type="http://schemas.openxmlformats.org/officeDocument/2006/relationships/image" Target="../media/image33.wmf"/><Relationship Id="rId6" Type="http://schemas.openxmlformats.org/officeDocument/2006/relationships/image" Target="../media/image14.wmf"/><Relationship Id="rId11" Type="http://schemas.openxmlformats.org/officeDocument/2006/relationships/image" Target="../media/image17.wmf"/><Relationship Id="rId5" Type="http://schemas.openxmlformats.org/officeDocument/2006/relationships/image" Target="../media/image13.wmf"/><Relationship Id="rId15" Type="http://schemas.openxmlformats.org/officeDocument/2006/relationships/image" Target="../media/image22.wmf"/><Relationship Id="rId10" Type="http://schemas.openxmlformats.org/officeDocument/2006/relationships/image" Target="../media/image24.wmf"/><Relationship Id="rId19" Type="http://schemas.openxmlformats.org/officeDocument/2006/relationships/image" Target="../media/image25.wmf"/><Relationship Id="rId4" Type="http://schemas.openxmlformats.org/officeDocument/2006/relationships/image" Target="../media/image12.wmf"/><Relationship Id="rId9" Type="http://schemas.openxmlformats.org/officeDocument/2006/relationships/image" Target="../media/image18.wmf"/><Relationship Id="rId14" Type="http://schemas.openxmlformats.org/officeDocument/2006/relationships/image" Target="../media/image21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41.wmf"/><Relationship Id="rId3" Type="http://schemas.openxmlformats.org/officeDocument/2006/relationships/image" Target="../media/image36.wmf"/><Relationship Id="rId7" Type="http://schemas.openxmlformats.org/officeDocument/2006/relationships/image" Target="../media/image40.wmf"/><Relationship Id="rId2" Type="http://schemas.openxmlformats.org/officeDocument/2006/relationships/image" Target="../media/image10.wmf"/><Relationship Id="rId1" Type="http://schemas.openxmlformats.org/officeDocument/2006/relationships/image" Target="../media/image35.wmf"/><Relationship Id="rId6" Type="http://schemas.openxmlformats.org/officeDocument/2006/relationships/image" Target="../media/image39.wmf"/><Relationship Id="rId5" Type="http://schemas.openxmlformats.org/officeDocument/2006/relationships/image" Target="../media/image38.wmf"/><Relationship Id="rId10" Type="http://schemas.openxmlformats.org/officeDocument/2006/relationships/image" Target="../media/image43.wmf"/><Relationship Id="rId4" Type="http://schemas.openxmlformats.org/officeDocument/2006/relationships/image" Target="../media/image37.wmf"/><Relationship Id="rId9" Type="http://schemas.openxmlformats.org/officeDocument/2006/relationships/image" Target="../media/image42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51.wmf"/><Relationship Id="rId13" Type="http://schemas.openxmlformats.org/officeDocument/2006/relationships/image" Target="../media/image56.wmf"/><Relationship Id="rId3" Type="http://schemas.openxmlformats.org/officeDocument/2006/relationships/image" Target="../media/image46.wmf"/><Relationship Id="rId7" Type="http://schemas.openxmlformats.org/officeDocument/2006/relationships/image" Target="../media/image50.wmf"/><Relationship Id="rId12" Type="http://schemas.openxmlformats.org/officeDocument/2006/relationships/image" Target="../media/image55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Relationship Id="rId6" Type="http://schemas.openxmlformats.org/officeDocument/2006/relationships/image" Target="../media/image49.wmf"/><Relationship Id="rId11" Type="http://schemas.openxmlformats.org/officeDocument/2006/relationships/image" Target="../media/image54.wmf"/><Relationship Id="rId5" Type="http://schemas.openxmlformats.org/officeDocument/2006/relationships/image" Target="../media/image48.wmf"/><Relationship Id="rId10" Type="http://schemas.openxmlformats.org/officeDocument/2006/relationships/image" Target="../media/image53.wmf"/><Relationship Id="rId4" Type="http://schemas.openxmlformats.org/officeDocument/2006/relationships/image" Target="../media/image47.wmf"/><Relationship Id="rId9" Type="http://schemas.openxmlformats.org/officeDocument/2006/relationships/image" Target="../media/image5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47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84ADB2C0-4BA1-49FE-BEF5-ECF171FE26A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26905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5A5E74-1DC5-4E8A-AF69-B31D06CCBF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6893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A5F4E6-8232-423F-B0B5-BB0EA5B5DE6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97156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272099-B8F9-4AA0-830D-F39B72D1666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62393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A8D29A-1363-43C0-81F5-E54D84485F2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62503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6CE113-A731-4D61-979C-2C12E7543AC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23547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738C0B-5AC0-4FA5-9ADE-9784D764805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68303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053F9F-1087-49E6-B333-7C9D2EB2C3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53826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7BB1D5-8B0A-42EC-8E6A-DB157E9C04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1529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642D61-E01C-4F38-880A-37E426C420E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6606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EA89FF-3D33-4CD5-88D2-9454D79B9C2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94788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07F28E-E6DA-4CF5-8622-DE16652006C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13597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384E11-87B2-4372-B71D-61B0684AE16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2133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A0BA39-1FBE-4487-A3EA-558A779B165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1371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D54509-2AA2-47D3-8315-1FCDD2FD59F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2514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1E87F8-A594-4717-BA74-95F82E58DAF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92406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187DC648-911F-420F-8AC2-743364EDD77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3.wmf"/><Relationship Id="rId18" Type="http://schemas.openxmlformats.org/officeDocument/2006/relationships/oleObject" Target="../embeddings/oleObject63.bin"/><Relationship Id="rId26" Type="http://schemas.openxmlformats.org/officeDocument/2006/relationships/oleObject" Target="../embeddings/oleObject67.bin"/><Relationship Id="rId39" Type="http://schemas.openxmlformats.org/officeDocument/2006/relationships/oleObject" Target="../embeddings/oleObject75.bin"/><Relationship Id="rId21" Type="http://schemas.openxmlformats.org/officeDocument/2006/relationships/image" Target="../media/image18.wmf"/><Relationship Id="rId34" Type="http://schemas.openxmlformats.org/officeDocument/2006/relationships/oleObject" Target="../embeddings/oleObject72.bin"/><Relationship Id="rId42" Type="http://schemas.openxmlformats.org/officeDocument/2006/relationships/image" Target="../media/image27.wmf"/><Relationship Id="rId7" Type="http://schemas.openxmlformats.org/officeDocument/2006/relationships/image" Target="../media/image10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62.bin"/><Relationship Id="rId29" Type="http://schemas.openxmlformats.org/officeDocument/2006/relationships/image" Target="../media/image20.wmf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57.bin"/><Relationship Id="rId11" Type="http://schemas.openxmlformats.org/officeDocument/2006/relationships/image" Target="../media/image12.wmf"/><Relationship Id="rId24" Type="http://schemas.openxmlformats.org/officeDocument/2006/relationships/oleObject" Target="../embeddings/oleObject66.bin"/><Relationship Id="rId32" Type="http://schemas.openxmlformats.org/officeDocument/2006/relationships/oleObject" Target="../embeddings/oleObject70.bin"/><Relationship Id="rId37" Type="http://schemas.openxmlformats.org/officeDocument/2006/relationships/image" Target="../media/image26.wmf"/><Relationship Id="rId40" Type="http://schemas.openxmlformats.org/officeDocument/2006/relationships/image" Target="../media/image23.wmf"/><Relationship Id="rId45" Type="http://schemas.openxmlformats.org/officeDocument/2006/relationships/oleObject" Target="../embeddings/oleObject78.bin"/><Relationship Id="rId5" Type="http://schemas.openxmlformats.org/officeDocument/2006/relationships/image" Target="../media/image33.wmf"/><Relationship Id="rId15" Type="http://schemas.openxmlformats.org/officeDocument/2006/relationships/image" Target="../media/image14.wmf"/><Relationship Id="rId23" Type="http://schemas.openxmlformats.org/officeDocument/2006/relationships/image" Target="../media/image24.wmf"/><Relationship Id="rId28" Type="http://schemas.openxmlformats.org/officeDocument/2006/relationships/oleObject" Target="../embeddings/oleObject68.bin"/><Relationship Id="rId36" Type="http://schemas.openxmlformats.org/officeDocument/2006/relationships/oleObject" Target="../embeddings/oleObject73.bin"/><Relationship Id="rId10" Type="http://schemas.openxmlformats.org/officeDocument/2006/relationships/oleObject" Target="../embeddings/oleObject59.bin"/><Relationship Id="rId19" Type="http://schemas.openxmlformats.org/officeDocument/2006/relationships/image" Target="../media/image16.wmf"/><Relationship Id="rId31" Type="http://schemas.openxmlformats.org/officeDocument/2006/relationships/image" Target="../media/image21.wmf"/><Relationship Id="rId44" Type="http://schemas.openxmlformats.org/officeDocument/2006/relationships/image" Target="../media/image25.wmf"/><Relationship Id="rId4" Type="http://schemas.openxmlformats.org/officeDocument/2006/relationships/oleObject" Target="../embeddings/oleObject56.bin"/><Relationship Id="rId9" Type="http://schemas.openxmlformats.org/officeDocument/2006/relationships/image" Target="../media/image11.wmf"/><Relationship Id="rId14" Type="http://schemas.openxmlformats.org/officeDocument/2006/relationships/oleObject" Target="../embeddings/oleObject61.bin"/><Relationship Id="rId22" Type="http://schemas.openxmlformats.org/officeDocument/2006/relationships/oleObject" Target="../embeddings/oleObject65.bin"/><Relationship Id="rId27" Type="http://schemas.openxmlformats.org/officeDocument/2006/relationships/image" Target="../media/image19.wmf"/><Relationship Id="rId30" Type="http://schemas.openxmlformats.org/officeDocument/2006/relationships/oleObject" Target="../embeddings/oleObject69.bin"/><Relationship Id="rId35" Type="http://schemas.openxmlformats.org/officeDocument/2006/relationships/image" Target="../media/image22.wmf"/><Relationship Id="rId43" Type="http://schemas.openxmlformats.org/officeDocument/2006/relationships/oleObject" Target="../embeddings/oleObject77.bin"/><Relationship Id="rId8" Type="http://schemas.openxmlformats.org/officeDocument/2006/relationships/oleObject" Target="../embeddings/oleObject58.bin"/><Relationship Id="rId3" Type="http://schemas.openxmlformats.org/officeDocument/2006/relationships/image" Target="../media/image2.emf"/><Relationship Id="rId12" Type="http://schemas.openxmlformats.org/officeDocument/2006/relationships/oleObject" Target="../embeddings/oleObject60.bin"/><Relationship Id="rId17" Type="http://schemas.openxmlformats.org/officeDocument/2006/relationships/image" Target="../media/image15.wmf"/><Relationship Id="rId25" Type="http://schemas.openxmlformats.org/officeDocument/2006/relationships/image" Target="../media/image17.wmf"/><Relationship Id="rId33" Type="http://schemas.openxmlformats.org/officeDocument/2006/relationships/oleObject" Target="../embeddings/oleObject71.bin"/><Relationship Id="rId38" Type="http://schemas.openxmlformats.org/officeDocument/2006/relationships/oleObject" Target="../embeddings/oleObject74.bin"/><Relationship Id="rId46" Type="http://schemas.openxmlformats.org/officeDocument/2006/relationships/image" Target="../media/image34.wmf"/><Relationship Id="rId20" Type="http://schemas.openxmlformats.org/officeDocument/2006/relationships/oleObject" Target="../embeddings/oleObject64.bin"/><Relationship Id="rId41" Type="http://schemas.openxmlformats.org/officeDocument/2006/relationships/oleObject" Target="../embeddings/oleObject76.bin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1.bin"/><Relationship Id="rId13" Type="http://schemas.openxmlformats.org/officeDocument/2006/relationships/image" Target="../media/image38.wmf"/><Relationship Id="rId18" Type="http://schemas.openxmlformats.org/officeDocument/2006/relationships/oleObject" Target="../embeddings/oleObject86.bin"/><Relationship Id="rId3" Type="http://schemas.openxmlformats.org/officeDocument/2006/relationships/image" Target="../media/image2.emf"/><Relationship Id="rId21" Type="http://schemas.openxmlformats.org/officeDocument/2006/relationships/image" Target="../media/image42.wmf"/><Relationship Id="rId7" Type="http://schemas.openxmlformats.org/officeDocument/2006/relationships/image" Target="../media/image10.wmf"/><Relationship Id="rId12" Type="http://schemas.openxmlformats.org/officeDocument/2006/relationships/oleObject" Target="../embeddings/oleObject83.bin"/><Relationship Id="rId17" Type="http://schemas.openxmlformats.org/officeDocument/2006/relationships/image" Target="../media/image40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85.bin"/><Relationship Id="rId20" Type="http://schemas.openxmlformats.org/officeDocument/2006/relationships/oleObject" Target="../embeddings/oleObject87.bin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80.bin"/><Relationship Id="rId11" Type="http://schemas.openxmlformats.org/officeDocument/2006/relationships/image" Target="../media/image37.wmf"/><Relationship Id="rId5" Type="http://schemas.openxmlformats.org/officeDocument/2006/relationships/image" Target="../media/image35.wmf"/><Relationship Id="rId15" Type="http://schemas.openxmlformats.org/officeDocument/2006/relationships/image" Target="../media/image39.wmf"/><Relationship Id="rId23" Type="http://schemas.openxmlformats.org/officeDocument/2006/relationships/image" Target="../media/image43.wmf"/><Relationship Id="rId10" Type="http://schemas.openxmlformats.org/officeDocument/2006/relationships/oleObject" Target="../embeddings/oleObject82.bin"/><Relationship Id="rId19" Type="http://schemas.openxmlformats.org/officeDocument/2006/relationships/image" Target="../media/image41.wmf"/><Relationship Id="rId4" Type="http://schemas.openxmlformats.org/officeDocument/2006/relationships/oleObject" Target="../embeddings/oleObject79.bin"/><Relationship Id="rId9" Type="http://schemas.openxmlformats.org/officeDocument/2006/relationships/image" Target="../media/image36.wmf"/><Relationship Id="rId14" Type="http://schemas.openxmlformats.org/officeDocument/2006/relationships/oleObject" Target="../embeddings/oleObject84.bin"/><Relationship Id="rId22" Type="http://schemas.openxmlformats.org/officeDocument/2006/relationships/oleObject" Target="../embeddings/oleObject88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wmf"/><Relationship Id="rId13" Type="http://schemas.openxmlformats.org/officeDocument/2006/relationships/oleObject" Target="../embeddings/oleObject94.bin"/><Relationship Id="rId18" Type="http://schemas.openxmlformats.org/officeDocument/2006/relationships/image" Target="../media/image50.wmf"/><Relationship Id="rId26" Type="http://schemas.openxmlformats.org/officeDocument/2006/relationships/oleObject" Target="../embeddings/oleObject101.bin"/><Relationship Id="rId3" Type="http://schemas.openxmlformats.org/officeDocument/2006/relationships/image" Target="../media/image2.emf"/><Relationship Id="rId21" Type="http://schemas.openxmlformats.org/officeDocument/2006/relationships/oleObject" Target="../embeddings/oleObject98.bin"/><Relationship Id="rId7" Type="http://schemas.openxmlformats.org/officeDocument/2006/relationships/oleObject" Target="../embeddings/oleObject91.bin"/><Relationship Id="rId12" Type="http://schemas.openxmlformats.org/officeDocument/2006/relationships/image" Target="../media/image47.wmf"/><Relationship Id="rId17" Type="http://schemas.openxmlformats.org/officeDocument/2006/relationships/oleObject" Target="../embeddings/oleObject96.bin"/><Relationship Id="rId25" Type="http://schemas.openxmlformats.org/officeDocument/2006/relationships/image" Target="../media/image53.wmf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49.wmf"/><Relationship Id="rId20" Type="http://schemas.openxmlformats.org/officeDocument/2006/relationships/image" Target="../media/image51.wmf"/><Relationship Id="rId29" Type="http://schemas.openxmlformats.org/officeDocument/2006/relationships/oleObject" Target="../embeddings/oleObject103.bin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90.bin"/><Relationship Id="rId11" Type="http://schemas.openxmlformats.org/officeDocument/2006/relationships/oleObject" Target="../embeddings/oleObject93.bin"/><Relationship Id="rId24" Type="http://schemas.openxmlformats.org/officeDocument/2006/relationships/oleObject" Target="../embeddings/oleObject100.bin"/><Relationship Id="rId32" Type="http://schemas.openxmlformats.org/officeDocument/2006/relationships/image" Target="../media/image56.wmf"/><Relationship Id="rId5" Type="http://schemas.openxmlformats.org/officeDocument/2006/relationships/image" Target="../media/image44.wmf"/><Relationship Id="rId15" Type="http://schemas.openxmlformats.org/officeDocument/2006/relationships/oleObject" Target="../embeddings/oleObject95.bin"/><Relationship Id="rId23" Type="http://schemas.openxmlformats.org/officeDocument/2006/relationships/image" Target="../media/image52.wmf"/><Relationship Id="rId28" Type="http://schemas.openxmlformats.org/officeDocument/2006/relationships/oleObject" Target="../embeddings/oleObject102.bin"/><Relationship Id="rId10" Type="http://schemas.openxmlformats.org/officeDocument/2006/relationships/image" Target="../media/image46.wmf"/><Relationship Id="rId19" Type="http://schemas.openxmlformats.org/officeDocument/2006/relationships/oleObject" Target="../embeddings/oleObject97.bin"/><Relationship Id="rId31" Type="http://schemas.openxmlformats.org/officeDocument/2006/relationships/oleObject" Target="../embeddings/oleObject104.bin"/><Relationship Id="rId4" Type="http://schemas.openxmlformats.org/officeDocument/2006/relationships/oleObject" Target="../embeddings/oleObject89.bin"/><Relationship Id="rId9" Type="http://schemas.openxmlformats.org/officeDocument/2006/relationships/oleObject" Target="../embeddings/oleObject92.bin"/><Relationship Id="rId14" Type="http://schemas.openxmlformats.org/officeDocument/2006/relationships/image" Target="../media/image48.wmf"/><Relationship Id="rId22" Type="http://schemas.openxmlformats.org/officeDocument/2006/relationships/oleObject" Target="../embeddings/oleObject99.bin"/><Relationship Id="rId27" Type="http://schemas.openxmlformats.org/officeDocument/2006/relationships/image" Target="../media/image54.wmf"/><Relationship Id="rId30" Type="http://schemas.openxmlformats.org/officeDocument/2006/relationships/image" Target="../media/image55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7.wmf"/><Relationship Id="rId3" Type="http://schemas.openxmlformats.org/officeDocument/2006/relationships/image" Target="../media/image2.emf"/><Relationship Id="rId7" Type="http://schemas.openxmlformats.org/officeDocument/2006/relationships/image" Target="../media/image4.wmf"/><Relationship Id="rId12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5" Type="http://schemas.openxmlformats.org/officeDocument/2006/relationships/image" Target="../media/image8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5.wmf"/><Relationship Id="rId14" Type="http://schemas.openxmlformats.org/officeDocument/2006/relationships/oleObject" Target="../embeddings/oleObject6.bin"/></Relationships>
</file>

<file path=ppt/slides/_rels/slide6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3.wmf"/><Relationship Id="rId18" Type="http://schemas.openxmlformats.org/officeDocument/2006/relationships/oleObject" Target="../embeddings/oleObject14.bin"/><Relationship Id="rId26" Type="http://schemas.openxmlformats.org/officeDocument/2006/relationships/oleObject" Target="../embeddings/oleObject19.bin"/><Relationship Id="rId21" Type="http://schemas.openxmlformats.org/officeDocument/2006/relationships/image" Target="../media/image17.wmf"/><Relationship Id="rId34" Type="http://schemas.openxmlformats.org/officeDocument/2006/relationships/oleObject" Target="../embeddings/oleObject24.bin"/><Relationship Id="rId7" Type="http://schemas.openxmlformats.org/officeDocument/2006/relationships/image" Target="../media/image10.wmf"/><Relationship Id="rId12" Type="http://schemas.openxmlformats.org/officeDocument/2006/relationships/oleObject" Target="../embeddings/oleObject11.bin"/><Relationship Id="rId17" Type="http://schemas.openxmlformats.org/officeDocument/2006/relationships/image" Target="../media/image15.wmf"/><Relationship Id="rId25" Type="http://schemas.openxmlformats.org/officeDocument/2006/relationships/oleObject" Target="../embeddings/oleObject18.bin"/><Relationship Id="rId33" Type="http://schemas.openxmlformats.org/officeDocument/2006/relationships/image" Target="../media/image21.wmf"/><Relationship Id="rId38" Type="http://schemas.openxmlformats.org/officeDocument/2006/relationships/image" Target="../media/image168.png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13.bin"/><Relationship Id="rId20" Type="http://schemas.openxmlformats.org/officeDocument/2006/relationships/oleObject" Target="../embeddings/oleObject15.bin"/><Relationship Id="rId29" Type="http://schemas.openxmlformats.org/officeDocument/2006/relationships/image" Target="../media/image20.wmf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8.bin"/><Relationship Id="rId11" Type="http://schemas.openxmlformats.org/officeDocument/2006/relationships/image" Target="../media/image12.wmf"/><Relationship Id="rId24" Type="http://schemas.openxmlformats.org/officeDocument/2006/relationships/oleObject" Target="../embeddings/oleObject17.bin"/><Relationship Id="rId32" Type="http://schemas.openxmlformats.org/officeDocument/2006/relationships/oleObject" Target="../embeddings/oleObject23.bin"/><Relationship Id="rId37" Type="http://schemas.openxmlformats.org/officeDocument/2006/relationships/image" Target="../media/image22.wmf"/><Relationship Id="rId5" Type="http://schemas.openxmlformats.org/officeDocument/2006/relationships/image" Target="../media/image9.wmf"/><Relationship Id="rId15" Type="http://schemas.openxmlformats.org/officeDocument/2006/relationships/image" Target="../media/image14.wmf"/><Relationship Id="rId23" Type="http://schemas.openxmlformats.org/officeDocument/2006/relationships/image" Target="../media/image18.wmf"/><Relationship Id="rId28" Type="http://schemas.openxmlformats.org/officeDocument/2006/relationships/oleObject" Target="../embeddings/oleObject20.bin"/><Relationship Id="rId36" Type="http://schemas.openxmlformats.org/officeDocument/2006/relationships/oleObject" Target="../embeddings/oleObject26.bin"/><Relationship Id="rId10" Type="http://schemas.openxmlformats.org/officeDocument/2006/relationships/oleObject" Target="../embeddings/oleObject10.bin"/><Relationship Id="rId19" Type="http://schemas.openxmlformats.org/officeDocument/2006/relationships/image" Target="../media/image16.wmf"/><Relationship Id="rId31" Type="http://schemas.openxmlformats.org/officeDocument/2006/relationships/oleObject" Target="../embeddings/oleObject22.bin"/><Relationship Id="rId4" Type="http://schemas.openxmlformats.org/officeDocument/2006/relationships/oleObject" Target="../embeddings/oleObject7.bin"/><Relationship Id="rId9" Type="http://schemas.openxmlformats.org/officeDocument/2006/relationships/image" Target="../media/image11.wmf"/><Relationship Id="rId14" Type="http://schemas.openxmlformats.org/officeDocument/2006/relationships/oleObject" Target="../embeddings/oleObject12.bin"/><Relationship Id="rId22" Type="http://schemas.openxmlformats.org/officeDocument/2006/relationships/oleObject" Target="../embeddings/oleObject16.bin"/><Relationship Id="rId27" Type="http://schemas.openxmlformats.org/officeDocument/2006/relationships/image" Target="../media/image19.wmf"/><Relationship Id="rId30" Type="http://schemas.openxmlformats.org/officeDocument/2006/relationships/oleObject" Target="../embeddings/oleObject21.bin"/><Relationship Id="rId35" Type="http://schemas.openxmlformats.org/officeDocument/2006/relationships/oleObject" Target="../embeddings/oleObject25.bin"/><Relationship Id="rId8" Type="http://schemas.openxmlformats.org/officeDocument/2006/relationships/oleObject" Target="../embeddings/oleObject9.bin"/><Relationship Id="rId3" Type="http://schemas.openxmlformats.org/officeDocument/2006/relationships/image" Target="../media/image2.emf"/></Relationships>
</file>

<file path=ppt/slides/_rels/slide7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3.wmf"/><Relationship Id="rId18" Type="http://schemas.openxmlformats.org/officeDocument/2006/relationships/oleObject" Target="../embeddings/oleObject34.bin"/><Relationship Id="rId26" Type="http://schemas.openxmlformats.org/officeDocument/2006/relationships/oleObject" Target="../embeddings/oleObject38.bin"/><Relationship Id="rId39" Type="http://schemas.openxmlformats.org/officeDocument/2006/relationships/oleObject" Target="../embeddings/oleObject45.bin"/><Relationship Id="rId21" Type="http://schemas.openxmlformats.org/officeDocument/2006/relationships/image" Target="../media/image23.wmf"/><Relationship Id="rId34" Type="http://schemas.openxmlformats.org/officeDocument/2006/relationships/oleObject" Target="../embeddings/oleObject42.bin"/><Relationship Id="rId42" Type="http://schemas.openxmlformats.org/officeDocument/2006/relationships/oleObject" Target="../embeddings/oleObject47.bin"/><Relationship Id="rId47" Type="http://schemas.openxmlformats.org/officeDocument/2006/relationships/image" Target="../media/image27.wmf"/><Relationship Id="rId50" Type="http://schemas.openxmlformats.org/officeDocument/2006/relationships/image" Target="../media/image28.wmf"/><Relationship Id="rId7" Type="http://schemas.openxmlformats.org/officeDocument/2006/relationships/image" Target="../media/image10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33.bin"/><Relationship Id="rId29" Type="http://schemas.openxmlformats.org/officeDocument/2006/relationships/image" Target="../media/image19.wmf"/><Relationship Id="rId11" Type="http://schemas.openxmlformats.org/officeDocument/2006/relationships/image" Target="../media/image12.wmf"/><Relationship Id="rId24" Type="http://schemas.openxmlformats.org/officeDocument/2006/relationships/oleObject" Target="../embeddings/oleObject37.bin"/><Relationship Id="rId32" Type="http://schemas.openxmlformats.org/officeDocument/2006/relationships/oleObject" Target="../embeddings/oleObject41.bin"/><Relationship Id="rId37" Type="http://schemas.openxmlformats.org/officeDocument/2006/relationships/image" Target="../media/image22.wmf"/><Relationship Id="rId40" Type="http://schemas.openxmlformats.org/officeDocument/2006/relationships/image" Target="../media/image25.wmf"/><Relationship Id="rId45" Type="http://schemas.openxmlformats.org/officeDocument/2006/relationships/oleObject" Target="../embeddings/oleObject49.bin"/><Relationship Id="rId53" Type="http://schemas.openxmlformats.org/officeDocument/2006/relationships/image" Target="../media/image29.wmf"/><Relationship Id="rId5" Type="http://schemas.openxmlformats.org/officeDocument/2006/relationships/image" Target="../media/image9.wmf"/><Relationship Id="rId10" Type="http://schemas.openxmlformats.org/officeDocument/2006/relationships/oleObject" Target="../embeddings/oleObject30.bin"/><Relationship Id="rId19" Type="http://schemas.openxmlformats.org/officeDocument/2006/relationships/image" Target="../media/image16.wmf"/><Relationship Id="rId31" Type="http://schemas.openxmlformats.org/officeDocument/2006/relationships/image" Target="../media/image20.wmf"/><Relationship Id="rId44" Type="http://schemas.openxmlformats.org/officeDocument/2006/relationships/oleObject" Target="../embeddings/oleObject48.bin"/><Relationship Id="rId52" Type="http://schemas.openxmlformats.org/officeDocument/2006/relationships/oleObject" Target="../embeddings/oleObject54.bin"/><Relationship Id="rId4" Type="http://schemas.openxmlformats.org/officeDocument/2006/relationships/oleObject" Target="../embeddings/oleObject27.bin"/><Relationship Id="rId9" Type="http://schemas.openxmlformats.org/officeDocument/2006/relationships/image" Target="../media/image11.wmf"/><Relationship Id="rId14" Type="http://schemas.openxmlformats.org/officeDocument/2006/relationships/oleObject" Target="../embeddings/oleObject32.bin"/><Relationship Id="rId22" Type="http://schemas.openxmlformats.org/officeDocument/2006/relationships/oleObject" Target="../embeddings/oleObject36.bin"/><Relationship Id="rId27" Type="http://schemas.openxmlformats.org/officeDocument/2006/relationships/image" Target="../media/image17.wmf"/><Relationship Id="rId30" Type="http://schemas.openxmlformats.org/officeDocument/2006/relationships/oleObject" Target="../embeddings/oleObject40.bin"/><Relationship Id="rId35" Type="http://schemas.openxmlformats.org/officeDocument/2006/relationships/oleObject" Target="../embeddings/oleObject43.bin"/><Relationship Id="rId43" Type="http://schemas.openxmlformats.org/officeDocument/2006/relationships/image" Target="../media/image26.wmf"/><Relationship Id="rId48" Type="http://schemas.openxmlformats.org/officeDocument/2006/relationships/oleObject" Target="../embeddings/oleObject51.bin"/><Relationship Id="rId8" Type="http://schemas.openxmlformats.org/officeDocument/2006/relationships/oleObject" Target="../embeddings/oleObject29.bin"/><Relationship Id="rId51" Type="http://schemas.openxmlformats.org/officeDocument/2006/relationships/oleObject" Target="../embeddings/oleObject53.bin"/><Relationship Id="rId3" Type="http://schemas.openxmlformats.org/officeDocument/2006/relationships/image" Target="../media/image2.emf"/><Relationship Id="rId12" Type="http://schemas.openxmlformats.org/officeDocument/2006/relationships/oleObject" Target="../embeddings/oleObject31.bin"/><Relationship Id="rId17" Type="http://schemas.openxmlformats.org/officeDocument/2006/relationships/image" Target="../media/image15.wmf"/><Relationship Id="rId25" Type="http://schemas.openxmlformats.org/officeDocument/2006/relationships/image" Target="../media/image24.wmf"/><Relationship Id="rId33" Type="http://schemas.openxmlformats.org/officeDocument/2006/relationships/image" Target="../media/image21.wmf"/><Relationship Id="rId38" Type="http://schemas.openxmlformats.org/officeDocument/2006/relationships/image" Target="../media/image168.png"/><Relationship Id="rId46" Type="http://schemas.openxmlformats.org/officeDocument/2006/relationships/oleObject" Target="../embeddings/oleObject50.bin"/><Relationship Id="rId20" Type="http://schemas.openxmlformats.org/officeDocument/2006/relationships/oleObject" Target="../embeddings/oleObject35.bin"/><Relationship Id="rId41" Type="http://schemas.openxmlformats.org/officeDocument/2006/relationships/oleObject" Target="../embeddings/oleObject46.bin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28.bin"/><Relationship Id="rId15" Type="http://schemas.openxmlformats.org/officeDocument/2006/relationships/image" Target="../media/image14.wmf"/><Relationship Id="rId23" Type="http://schemas.openxmlformats.org/officeDocument/2006/relationships/image" Target="../media/image18.wmf"/><Relationship Id="rId28" Type="http://schemas.openxmlformats.org/officeDocument/2006/relationships/oleObject" Target="../embeddings/oleObject39.bin"/><Relationship Id="rId36" Type="http://schemas.openxmlformats.org/officeDocument/2006/relationships/oleObject" Target="../embeddings/oleObject44.bin"/><Relationship Id="rId49" Type="http://schemas.openxmlformats.org/officeDocument/2006/relationships/oleObject" Target="../embeddings/oleObject52.bin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7" Type="http://schemas.openxmlformats.org/officeDocument/2006/relationships/image" Target="../media/image32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0.wmf"/><Relationship Id="rId5" Type="http://schemas.openxmlformats.org/officeDocument/2006/relationships/oleObject" Target="../embeddings/oleObject55.bin"/><Relationship Id="rId4" Type="http://schemas.openxmlformats.org/officeDocument/2006/relationships/image" Target="../media/image3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Номер слайда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F8FDF6EB-AE5C-4F6B-AA6E-606DCACEF87F}" type="slidenum">
              <a:rPr lang="ru-RU" altLang="ru-RU" sz="1400" smtClean="0"/>
              <a:pPr eaLnBrk="1" hangingPunct="1">
                <a:spcBef>
                  <a:spcPct val="0"/>
                </a:spcBef>
                <a:buFontTx/>
                <a:buNone/>
              </a:pPr>
              <a:t>1</a:t>
            </a:fld>
            <a:endParaRPr lang="ru-RU" altLang="ru-RU" sz="1400" smtClean="0"/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ru-RU" altLang="ru-RU" sz="4000" dirty="0">
                <a:solidFill>
                  <a:srgbClr val="FFFF00"/>
                </a:solidFill>
              </a:rPr>
              <a:t>Моделирование и оптимизация в системах и сетях </a:t>
            </a:r>
            <a:r>
              <a:rPr lang="ru-RU" altLang="ru-RU" sz="4000" dirty="0" smtClean="0">
                <a:solidFill>
                  <a:srgbClr val="FFFF00"/>
                </a:solidFill>
              </a:rPr>
              <a:t>электросвязи</a:t>
            </a:r>
            <a:r>
              <a:rPr lang="en-US" altLang="ru-RU" sz="4000" dirty="0" smtClean="0">
                <a:solidFill>
                  <a:srgbClr val="FFFF00"/>
                </a:solidFill>
              </a:rPr>
              <a:t/>
            </a:r>
            <a:br>
              <a:rPr lang="en-US" altLang="ru-RU" sz="4000" dirty="0" smtClean="0">
                <a:solidFill>
                  <a:srgbClr val="FFFF00"/>
                </a:solidFill>
              </a:rPr>
            </a:br>
            <a:r>
              <a:rPr lang="ru-RU" altLang="ru-RU" sz="2800" b="1" dirty="0">
                <a:solidFill>
                  <a:srgbClr val="0000FF"/>
                </a:solidFill>
              </a:rPr>
              <a:t>Раздел </a:t>
            </a:r>
            <a:r>
              <a:rPr lang="en-US" altLang="ru-RU" sz="2800" b="1" dirty="0" smtClean="0">
                <a:solidFill>
                  <a:srgbClr val="0000FF"/>
                </a:solidFill>
              </a:rPr>
              <a:t>5</a:t>
            </a:r>
            <a:r>
              <a:rPr lang="ru-RU" altLang="ru-RU" sz="4000" dirty="0">
                <a:solidFill>
                  <a:srgbClr val="0000FF"/>
                </a:solidFill>
              </a:rPr>
              <a:t/>
            </a:r>
            <a:br>
              <a:rPr lang="ru-RU" altLang="ru-RU" sz="4000" dirty="0">
                <a:solidFill>
                  <a:srgbClr val="0000FF"/>
                </a:solidFill>
              </a:rPr>
            </a:br>
            <a:r>
              <a:rPr lang="ru-RU" altLang="ru-RU" sz="2400" dirty="0">
                <a:solidFill>
                  <a:srgbClr val="0000FF"/>
                </a:solidFill>
              </a:rPr>
              <a:t>Решение задач оптимизации численными </a:t>
            </a:r>
            <a:r>
              <a:rPr lang="ru-RU" altLang="ru-RU" sz="2400" dirty="0" smtClean="0">
                <a:solidFill>
                  <a:srgbClr val="0000FF"/>
                </a:solidFill>
              </a:rPr>
              <a:t>методами</a:t>
            </a:r>
            <a:endParaRPr lang="ru-RU" altLang="ru-RU" sz="4000" dirty="0" smtClean="0">
              <a:solidFill>
                <a:srgbClr val="0000FF"/>
              </a:solidFill>
            </a:endParaRP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350" y="4221088"/>
            <a:ext cx="6400800" cy="863600"/>
          </a:xfrm>
        </p:spPr>
        <p:txBody>
          <a:bodyPr/>
          <a:lstStyle/>
          <a:p>
            <a:pPr eaLnBrk="1" hangingPunct="1"/>
            <a:r>
              <a:rPr lang="ru-RU" altLang="ru-RU" dirty="0" smtClean="0">
                <a:solidFill>
                  <a:srgbClr val="FFFF00"/>
                </a:solidFill>
              </a:rPr>
              <a:t>(МОССЭС)</a:t>
            </a:r>
          </a:p>
        </p:txBody>
      </p:sp>
      <p:sp>
        <p:nvSpPr>
          <p:cNvPr id="2053" name="Text Box 4"/>
          <p:cNvSpPr txBox="1">
            <a:spLocks noChangeArrowheads="1"/>
          </p:cNvSpPr>
          <p:nvPr/>
        </p:nvSpPr>
        <p:spPr bwMode="auto">
          <a:xfrm>
            <a:off x="5127625" y="5032375"/>
            <a:ext cx="3730508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800" dirty="0">
                <a:solidFill>
                  <a:srgbClr val="FFFF00"/>
                </a:solidFill>
              </a:rPr>
              <a:t>Парамонов Александр Иванович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ru-RU" sz="1800" dirty="0">
              <a:solidFill>
                <a:srgbClr val="FFFF00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ru-RU" sz="1800" dirty="0" smtClean="0">
                <a:solidFill>
                  <a:srgbClr val="FFFF00"/>
                </a:solidFill>
              </a:rPr>
              <a:t>alex-in-spb@yandex.ru</a:t>
            </a:r>
            <a:endParaRPr lang="ru-RU" altLang="ru-RU" sz="18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62" name="Номер слайда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D44DB00-8B3C-4C51-A547-2B8E20D31641}" type="slidenum">
              <a:rPr lang="ru-RU" altLang="ru-RU" smtClean="0"/>
              <a:pPr eaLnBrk="1" hangingPunct="1"/>
              <a:t>10</a:t>
            </a:fld>
            <a:endParaRPr lang="ru-RU" altLang="ru-RU" smtClean="0"/>
          </a:p>
        </p:txBody>
      </p:sp>
      <p:pic>
        <p:nvPicPr>
          <p:cNvPr id="3176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26188"/>
            <a:ext cx="4038600" cy="531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64" name="Line 3"/>
          <p:cNvSpPr>
            <a:spLocks noChangeShapeType="1"/>
          </p:cNvSpPr>
          <p:nvPr/>
        </p:nvSpPr>
        <p:spPr bwMode="auto">
          <a:xfrm>
            <a:off x="323850" y="476250"/>
            <a:ext cx="84978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766" name="Text Box 6"/>
          <p:cNvSpPr txBox="1">
            <a:spLocks noChangeArrowheads="1"/>
          </p:cNvSpPr>
          <p:nvPr/>
        </p:nvSpPr>
        <p:spPr bwMode="auto">
          <a:xfrm>
            <a:off x="928688" y="1124744"/>
            <a:ext cx="22860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/>
              <a:t>Заданы</a:t>
            </a:r>
          </a:p>
        </p:txBody>
      </p:sp>
      <p:graphicFrame>
        <p:nvGraphicFramePr>
          <p:cNvPr id="3174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2823345"/>
              </p:ext>
            </p:extLst>
          </p:nvPr>
        </p:nvGraphicFramePr>
        <p:xfrm>
          <a:off x="1116013" y="1551781"/>
          <a:ext cx="2270125" cy="881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24" name="Формула" r:id="rId4" imgW="1701720" imgH="660240" progId="Equation.3">
                  <p:embed/>
                </p:oleObj>
              </mc:Choice>
              <mc:Fallback>
                <p:oleObj name="Формула" r:id="rId4" imgW="1701720" imgH="6602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6013" y="1551781"/>
                        <a:ext cx="2270125" cy="881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768" name="Text Box 6"/>
          <p:cNvSpPr txBox="1">
            <a:spLocks noChangeArrowheads="1"/>
          </p:cNvSpPr>
          <p:nvPr/>
        </p:nvSpPr>
        <p:spPr bwMode="auto">
          <a:xfrm>
            <a:off x="4357688" y="1124744"/>
            <a:ext cx="34290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/>
              <a:t>Требуется найти экстремум</a:t>
            </a:r>
          </a:p>
        </p:txBody>
      </p:sp>
      <p:graphicFrame>
        <p:nvGraphicFramePr>
          <p:cNvPr id="3174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0422898"/>
              </p:ext>
            </p:extLst>
          </p:nvPr>
        </p:nvGraphicFramePr>
        <p:xfrm>
          <a:off x="4724400" y="1667669"/>
          <a:ext cx="2081213" cy="779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25" name="Формула" r:id="rId6" imgW="1562040" imgH="583920" progId="Equation.3">
                  <p:embed/>
                </p:oleObj>
              </mc:Choice>
              <mc:Fallback>
                <p:oleObj name="Формула" r:id="rId6" imgW="1562040" imgH="5839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1667669"/>
                        <a:ext cx="2081213" cy="779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769" name="Text Box 6"/>
          <p:cNvSpPr txBox="1">
            <a:spLocks noChangeArrowheads="1"/>
          </p:cNvSpPr>
          <p:nvPr/>
        </p:nvSpPr>
        <p:spPr bwMode="auto">
          <a:xfrm>
            <a:off x="857250" y="2553494"/>
            <a:ext cx="55006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/>
              <a:t>2. Поиск экстремума</a:t>
            </a:r>
          </a:p>
        </p:txBody>
      </p:sp>
      <p:sp>
        <p:nvSpPr>
          <p:cNvPr id="31771" name="Text Box 4"/>
          <p:cNvSpPr txBox="1">
            <a:spLocks noChangeArrowheads="1"/>
          </p:cNvSpPr>
          <p:nvPr/>
        </p:nvSpPr>
        <p:spPr bwMode="auto">
          <a:xfrm>
            <a:off x="1820863" y="620688"/>
            <a:ext cx="56578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ru-RU" dirty="0" smtClean="0">
                <a:solidFill>
                  <a:srgbClr val="0000FF"/>
                </a:solidFill>
              </a:rPr>
              <a:t>2</a:t>
            </a:r>
            <a:r>
              <a:rPr lang="ru-RU" altLang="ru-RU" dirty="0" smtClean="0">
                <a:solidFill>
                  <a:srgbClr val="0000FF"/>
                </a:solidFill>
              </a:rPr>
              <a:t>.</a:t>
            </a:r>
            <a:r>
              <a:rPr lang="en-US" altLang="ru-RU" dirty="0" smtClean="0">
                <a:solidFill>
                  <a:srgbClr val="0000FF"/>
                </a:solidFill>
              </a:rPr>
              <a:t>4</a:t>
            </a:r>
            <a:r>
              <a:rPr lang="ru-RU" altLang="ru-RU" dirty="0" smtClean="0">
                <a:solidFill>
                  <a:srgbClr val="0000FF"/>
                </a:solidFill>
              </a:rPr>
              <a:t> Метод чисел Фибоначчи </a:t>
            </a:r>
            <a:endParaRPr lang="ru-RU" altLang="ru-RU" dirty="0">
              <a:solidFill>
                <a:srgbClr val="0000FF"/>
              </a:solidFill>
            </a:endParaRPr>
          </a:p>
        </p:txBody>
      </p:sp>
      <p:cxnSp>
        <p:nvCxnSpPr>
          <p:cNvPr id="25" name="Прямая со стрелкой 24"/>
          <p:cNvCxnSpPr/>
          <p:nvPr/>
        </p:nvCxnSpPr>
        <p:spPr>
          <a:xfrm>
            <a:off x="1000125" y="3696494"/>
            <a:ext cx="3357563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flipH="1">
            <a:off x="1355725" y="3085306"/>
            <a:ext cx="2381" cy="61277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 flipH="1">
            <a:off x="3784600" y="3049527"/>
            <a:ext cx="4762" cy="64855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1776" name="Text Box 6"/>
          <p:cNvSpPr txBox="1">
            <a:spLocks noChangeArrowheads="1"/>
          </p:cNvSpPr>
          <p:nvPr/>
        </p:nvSpPr>
        <p:spPr bwMode="auto">
          <a:xfrm>
            <a:off x="1143000" y="3767931"/>
            <a:ext cx="28575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ru-RU" sz="1200" i="1"/>
              <a:t>a</a:t>
            </a:r>
            <a:endParaRPr lang="ru-RU" altLang="ru-RU" sz="1200" i="1"/>
          </a:p>
        </p:txBody>
      </p:sp>
      <p:sp>
        <p:nvSpPr>
          <p:cNvPr id="31777" name="Text Box 6"/>
          <p:cNvSpPr txBox="1">
            <a:spLocks noChangeArrowheads="1"/>
          </p:cNvSpPr>
          <p:nvPr/>
        </p:nvSpPr>
        <p:spPr bwMode="auto">
          <a:xfrm>
            <a:off x="3714750" y="3767931"/>
            <a:ext cx="28575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ru-RU" sz="1200" i="1" dirty="0"/>
              <a:t>b</a:t>
            </a:r>
            <a:endParaRPr lang="ru-RU" altLang="ru-RU" sz="1200" i="1" dirty="0"/>
          </a:p>
        </p:txBody>
      </p:sp>
      <p:graphicFrame>
        <p:nvGraphicFramePr>
          <p:cNvPr id="3174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5225717"/>
              </p:ext>
            </p:extLst>
          </p:nvPr>
        </p:nvGraphicFramePr>
        <p:xfrm>
          <a:off x="3629025" y="2740819"/>
          <a:ext cx="457200" cy="269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26" name="Формула" r:id="rId8" imgW="342720" imgH="203040" progId="Equation.3">
                  <p:embed/>
                </p:oleObj>
              </mc:Choice>
              <mc:Fallback>
                <p:oleObj name="Формула" r:id="rId8" imgW="34272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29025" y="2740819"/>
                        <a:ext cx="457200" cy="269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4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5879102"/>
              </p:ext>
            </p:extLst>
          </p:nvPr>
        </p:nvGraphicFramePr>
        <p:xfrm>
          <a:off x="4143375" y="3767931"/>
          <a:ext cx="169863" cy="185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27" name="Формула" r:id="rId10" imgW="126720" imgH="139680" progId="Equation.3">
                  <p:embed/>
                </p:oleObj>
              </mc:Choice>
              <mc:Fallback>
                <p:oleObj name="Формула" r:id="rId10" imgW="126720" imgH="1396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3375" y="3767931"/>
                        <a:ext cx="169863" cy="185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9" name="Прямая со стрелкой 28"/>
          <p:cNvCxnSpPr>
            <a:endCxn id="57" idx="2"/>
          </p:cNvCxnSpPr>
          <p:nvPr/>
        </p:nvCxnSpPr>
        <p:spPr>
          <a:xfrm>
            <a:off x="1357313" y="4267994"/>
            <a:ext cx="1590675" cy="1587"/>
          </a:xfrm>
          <a:prstGeom prst="straightConnector1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7" name="Овал 46"/>
          <p:cNvSpPr/>
          <p:nvPr/>
        </p:nvSpPr>
        <p:spPr>
          <a:xfrm>
            <a:off x="2208213" y="4242595"/>
            <a:ext cx="55563" cy="55563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9" name="Овал 48"/>
          <p:cNvSpPr/>
          <p:nvPr/>
        </p:nvSpPr>
        <p:spPr>
          <a:xfrm>
            <a:off x="2201863" y="3664744"/>
            <a:ext cx="55562" cy="5556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0" name="Овал 49"/>
          <p:cNvSpPr/>
          <p:nvPr/>
        </p:nvSpPr>
        <p:spPr>
          <a:xfrm>
            <a:off x="2933700" y="3663156"/>
            <a:ext cx="55563" cy="55563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graphicFrame>
        <p:nvGraphicFramePr>
          <p:cNvPr id="3175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3519866"/>
              </p:ext>
            </p:extLst>
          </p:nvPr>
        </p:nvGraphicFramePr>
        <p:xfrm>
          <a:off x="2104073" y="3704431"/>
          <a:ext cx="142239" cy="2000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28" name="Формула" r:id="rId12" imgW="152280" imgH="215640" progId="Equation.3">
                  <p:embed/>
                </p:oleObj>
              </mc:Choice>
              <mc:Fallback>
                <p:oleObj name="Формула" r:id="rId12" imgW="15228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4073" y="3704431"/>
                        <a:ext cx="142239" cy="20002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1879643"/>
              </p:ext>
            </p:extLst>
          </p:nvPr>
        </p:nvGraphicFramePr>
        <p:xfrm>
          <a:off x="2970214" y="3707606"/>
          <a:ext cx="153352" cy="2000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29" name="Формула" r:id="rId14" imgW="164880" imgH="215640" progId="Equation.3">
                  <p:embed/>
                </p:oleObj>
              </mc:Choice>
              <mc:Fallback>
                <p:oleObj name="Формула" r:id="rId14" imgW="16488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0214" y="3707606"/>
                        <a:ext cx="153352" cy="20002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786" name="Text Box 6"/>
          <p:cNvSpPr txBox="1">
            <a:spLocks noChangeArrowheads="1"/>
          </p:cNvSpPr>
          <p:nvPr/>
        </p:nvSpPr>
        <p:spPr bwMode="auto">
          <a:xfrm>
            <a:off x="1149349" y="4238627"/>
            <a:ext cx="188913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ru-RU" sz="1200" i="1" dirty="0"/>
              <a:t>a</a:t>
            </a:r>
            <a:endParaRPr lang="ru-RU" altLang="ru-RU" sz="1200" i="1" dirty="0"/>
          </a:p>
        </p:txBody>
      </p:sp>
      <p:sp>
        <p:nvSpPr>
          <p:cNvPr id="56" name="Овал 55"/>
          <p:cNvSpPr/>
          <p:nvPr/>
        </p:nvSpPr>
        <p:spPr>
          <a:xfrm>
            <a:off x="1333500" y="4236244"/>
            <a:ext cx="55563" cy="55562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7" name="Овал 56"/>
          <p:cNvSpPr/>
          <p:nvPr/>
        </p:nvSpPr>
        <p:spPr>
          <a:xfrm>
            <a:off x="2947988" y="4241006"/>
            <a:ext cx="53975" cy="55563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8" name="Овал 57"/>
          <p:cNvSpPr/>
          <p:nvPr/>
        </p:nvSpPr>
        <p:spPr>
          <a:xfrm>
            <a:off x="1330325" y="3664744"/>
            <a:ext cx="55563" cy="55562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9" name="Овал 58"/>
          <p:cNvSpPr/>
          <p:nvPr/>
        </p:nvSpPr>
        <p:spPr>
          <a:xfrm>
            <a:off x="3762375" y="3669506"/>
            <a:ext cx="53975" cy="55563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60" name="Прямая соединительная линия 59"/>
          <p:cNvCxnSpPr/>
          <p:nvPr/>
        </p:nvCxnSpPr>
        <p:spPr>
          <a:xfrm rot="5400000">
            <a:off x="2716212" y="3991769"/>
            <a:ext cx="500063" cy="1588"/>
          </a:xfrm>
          <a:prstGeom prst="line">
            <a:avLst/>
          </a:prstGeom>
          <a:ln>
            <a:prstDash val="dash"/>
            <a:headEnd type="none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31754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7551705"/>
              </p:ext>
            </p:extLst>
          </p:nvPr>
        </p:nvGraphicFramePr>
        <p:xfrm>
          <a:off x="2574793" y="5100721"/>
          <a:ext cx="358907" cy="1935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30" name="Формула" r:id="rId16" imgW="393480" imgH="215640" progId="Equation.3">
                  <p:embed/>
                </p:oleObj>
              </mc:Choice>
              <mc:Fallback>
                <p:oleObj name="Формула" r:id="rId16" imgW="39348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4793" y="5100721"/>
                        <a:ext cx="358907" cy="19350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4" name="Овал 63"/>
          <p:cNvSpPr/>
          <p:nvPr/>
        </p:nvSpPr>
        <p:spPr>
          <a:xfrm>
            <a:off x="1833563" y="4234656"/>
            <a:ext cx="53975" cy="55563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67" name="Прямая соединительная линия 66"/>
          <p:cNvCxnSpPr/>
          <p:nvPr/>
        </p:nvCxnSpPr>
        <p:spPr>
          <a:xfrm rot="5400000">
            <a:off x="3252788" y="3661569"/>
            <a:ext cx="123825" cy="8572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8" name="Прямая соединительная линия 67"/>
          <p:cNvCxnSpPr/>
          <p:nvPr/>
        </p:nvCxnSpPr>
        <p:spPr>
          <a:xfrm rot="5400000">
            <a:off x="3324225" y="3664744"/>
            <a:ext cx="123825" cy="8572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3175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6218635"/>
              </p:ext>
            </p:extLst>
          </p:nvPr>
        </p:nvGraphicFramePr>
        <p:xfrm>
          <a:off x="1714500" y="4070622"/>
          <a:ext cx="134144" cy="1886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31" name="Формула" r:id="rId18" imgW="152280" imgH="215640" progId="Equation.3">
                  <p:embed/>
                </p:oleObj>
              </mc:Choice>
              <mc:Fallback>
                <p:oleObj name="Формула" r:id="rId18" imgW="15228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4500" y="4070622"/>
                        <a:ext cx="134144" cy="18864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1" name="Прямая со стрелкой 70"/>
          <p:cNvCxnSpPr>
            <a:stCxn id="72" idx="6"/>
            <a:endCxn id="73" idx="2"/>
          </p:cNvCxnSpPr>
          <p:nvPr/>
        </p:nvCxnSpPr>
        <p:spPr>
          <a:xfrm flipV="1">
            <a:off x="1876425" y="4731544"/>
            <a:ext cx="1063625" cy="1587"/>
          </a:xfrm>
          <a:prstGeom prst="straightConnector1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2" name="Овал 71"/>
          <p:cNvSpPr/>
          <p:nvPr/>
        </p:nvSpPr>
        <p:spPr>
          <a:xfrm>
            <a:off x="1820863" y="4706144"/>
            <a:ext cx="55562" cy="55562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3" name="Овал 72"/>
          <p:cNvSpPr/>
          <p:nvPr/>
        </p:nvSpPr>
        <p:spPr>
          <a:xfrm>
            <a:off x="2940050" y="4702969"/>
            <a:ext cx="55563" cy="55562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4" name="Овал 73"/>
          <p:cNvSpPr/>
          <p:nvPr/>
        </p:nvSpPr>
        <p:spPr>
          <a:xfrm>
            <a:off x="2190750" y="4709317"/>
            <a:ext cx="55563" cy="55563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6" name="Овал 75"/>
          <p:cNvSpPr/>
          <p:nvPr/>
        </p:nvSpPr>
        <p:spPr>
          <a:xfrm>
            <a:off x="2466975" y="4702969"/>
            <a:ext cx="55563" cy="5556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77" name="Прямая соединительная линия 76"/>
          <p:cNvCxnSpPr/>
          <p:nvPr/>
        </p:nvCxnSpPr>
        <p:spPr>
          <a:xfrm rot="5400000">
            <a:off x="1522413" y="4228306"/>
            <a:ext cx="123825" cy="8572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8" name="Прямая соединительная линия 77"/>
          <p:cNvCxnSpPr/>
          <p:nvPr/>
        </p:nvCxnSpPr>
        <p:spPr>
          <a:xfrm rot="5400000">
            <a:off x="1593850" y="4233069"/>
            <a:ext cx="123825" cy="8572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0" name="Прямая соединительная линия 79"/>
          <p:cNvCxnSpPr/>
          <p:nvPr/>
        </p:nvCxnSpPr>
        <p:spPr>
          <a:xfrm rot="16200000" flipH="1">
            <a:off x="1680369" y="4494212"/>
            <a:ext cx="361950" cy="1588"/>
          </a:xfrm>
          <a:prstGeom prst="line">
            <a:avLst/>
          </a:prstGeom>
          <a:ln>
            <a:prstDash val="dash"/>
            <a:headEnd type="none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3175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6742693"/>
              </p:ext>
            </p:extLst>
          </p:nvPr>
        </p:nvGraphicFramePr>
        <p:xfrm>
          <a:off x="1385887" y="4694054"/>
          <a:ext cx="363537" cy="2025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32" name="Формула" r:id="rId20" imgW="380880" imgH="215640" progId="Equation.3">
                  <p:embed/>
                </p:oleObj>
              </mc:Choice>
              <mc:Fallback>
                <p:oleObj name="Формула" r:id="rId20" imgW="38088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5887" y="4694054"/>
                        <a:ext cx="363537" cy="20259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4845714"/>
              </p:ext>
            </p:extLst>
          </p:nvPr>
        </p:nvGraphicFramePr>
        <p:xfrm>
          <a:off x="1869796" y="4769643"/>
          <a:ext cx="357006" cy="1722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33" name="Формула" r:id="rId22" imgW="444240" imgH="215640" progId="Equation.3">
                  <p:embed/>
                </p:oleObj>
              </mc:Choice>
              <mc:Fallback>
                <p:oleObj name="Формула" r:id="rId22" imgW="44424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9796" y="4769643"/>
                        <a:ext cx="357006" cy="17228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6917653"/>
              </p:ext>
            </p:extLst>
          </p:nvPr>
        </p:nvGraphicFramePr>
        <p:xfrm>
          <a:off x="2318783" y="4766467"/>
          <a:ext cx="144223" cy="188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34" name="Формула" r:id="rId24" imgW="164880" imgH="215640" progId="Equation.3">
                  <p:embed/>
                </p:oleObj>
              </mc:Choice>
              <mc:Fallback>
                <p:oleObj name="Формула" r:id="rId24" imgW="16488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8783" y="4766467"/>
                        <a:ext cx="144223" cy="18811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6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1986586"/>
              </p:ext>
            </p:extLst>
          </p:nvPr>
        </p:nvGraphicFramePr>
        <p:xfrm>
          <a:off x="2329657" y="5738814"/>
          <a:ext cx="169862" cy="234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35" name="Формула" r:id="rId26" imgW="126720" imgH="177480" progId="Equation.3">
                  <p:embed/>
                </p:oleObj>
              </mc:Choice>
              <mc:Fallback>
                <p:oleObj name="Формула" r:id="rId26" imgW="12672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9657" y="5738814"/>
                        <a:ext cx="169862" cy="234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7" name="Прямая со стрелкой 86"/>
          <p:cNvCxnSpPr>
            <a:stCxn id="88" idx="6"/>
          </p:cNvCxnSpPr>
          <p:nvPr/>
        </p:nvCxnSpPr>
        <p:spPr>
          <a:xfrm>
            <a:off x="1877220" y="5195887"/>
            <a:ext cx="643730" cy="794"/>
          </a:xfrm>
          <a:prstGeom prst="straightConnector1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8" name="Овал 87"/>
          <p:cNvSpPr/>
          <p:nvPr/>
        </p:nvSpPr>
        <p:spPr>
          <a:xfrm>
            <a:off x="1821657" y="5168106"/>
            <a:ext cx="55563" cy="55562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9" name="Овал 88"/>
          <p:cNvSpPr/>
          <p:nvPr/>
        </p:nvSpPr>
        <p:spPr>
          <a:xfrm>
            <a:off x="2480470" y="5169694"/>
            <a:ext cx="55562" cy="55562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graphicFrame>
        <p:nvGraphicFramePr>
          <p:cNvPr id="3176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2851969"/>
              </p:ext>
            </p:extLst>
          </p:nvPr>
        </p:nvGraphicFramePr>
        <p:xfrm>
          <a:off x="1652587" y="5145087"/>
          <a:ext cx="117873" cy="1288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36" name="Формула" r:id="rId28" imgW="126720" imgH="139680" progId="Equation.3">
                  <p:embed/>
                </p:oleObj>
              </mc:Choice>
              <mc:Fallback>
                <p:oleObj name="Формула" r:id="rId28" imgW="126720" imgH="1396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2587" y="5145087"/>
                        <a:ext cx="117873" cy="12888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0" name="Прямая соединительная линия 69"/>
          <p:cNvCxnSpPr/>
          <p:nvPr/>
        </p:nvCxnSpPr>
        <p:spPr>
          <a:xfrm rot="5400000">
            <a:off x="2686051" y="4685505"/>
            <a:ext cx="123825" cy="8572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9" name="Прямая соединительная линия 78"/>
          <p:cNvCxnSpPr/>
          <p:nvPr/>
        </p:nvCxnSpPr>
        <p:spPr>
          <a:xfrm rot="5400000">
            <a:off x="2757488" y="4690268"/>
            <a:ext cx="123825" cy="8572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1" name="Прямая соединительная линия 80"/>
          <p:cNvCxnSpPr/>
          <p:nvPr/>
        </p:nvCxnSpPr>
        <p:spPr>
          <a:xfrm rot="16200000" flipH="1">
            <a:off x="1670051" y="4970461"/>
            <a:ext cx="361950" cy="1588"/>
          </a:xfrm>
          <a:prstGeom prst="line">
            <a:avLst/>
          </a:prstGeom>
          <a:ln>
            <a:prstDash val="dash"/>
            <a:headEnd type="none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3" name="Прямая соединительная линия 82"/>
          <p:cNvCxnSpPr/>
          <p:nvPr/>
        </p:nvCxnSpPr>
        <p:spPr>
          <a:xfrm rot="16200000" flipH="1">
            <a:off x="2326482" y="4970461"/>
            <a:ext cx="361950" cy="1588"/>
          </a:xfrm>
          <a:prstGeom prst="line">
            <a:avLst/>
          </a:prstGeom>
          <a:ln>
            <a:prstDash val="dash"/>
            <a:headEnd type="none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5" name="Прямая соединительная линия 84"/>
          <p:cNvCxnSpPr/>
          <p:nvPr/>
        </p:nvCxnSpPr>
        <p:spPr>
          <a:xfrm rot="5400000">
            <a:off x="1106487" y="3987801"/>
            <a:ext cx="500063" cy="1588"/>
          </a:xfrm>
          <a:prstGeom prst="line">
            <a:avLst/>
          </a:prstGeom>
          <a:ln>
            <a:prstDash val="dash"/>
            <a:headEnd type="none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6" name="Овал 85"/>
          <p:cNvSpPr/>
          <p:nvPr/>
        </p:nvSpPr>
        <p:spPr>
          <a:xfrm>
            <a:off x="2193131" y="5169694"/>
            <a:ext cx="55563" cy="55563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graphicFrame>
        <p:nvGraphicFramePr>
          <p:cNvPr id="9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1288747"/>
              </p:ext>
            </p:extLst>
          </p:nvPr>
        </p:nvGraphicFramePr>
        <p:xfrm>
          <a:off x="2674947" y="5762563"/>
          <a:ext cx="596892" cy="1786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37" name="Формула" r:id="rId30" imgW="583920" imgH="177480" progId="Equation.3">
                  <p:embed/>
                </p:oleObj>
              </mc:Choice>
              <mc:Fallback>
                <p:oleObj name="Формула" r:id="rId30" imgW="58392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4947" y="5762563"/>
                        <a:ext cx="596892" cy="17865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8" name="Прямая со стрелкой 97"/>
          <p:cNvCxnSpPr/>
          <p:nvPr/>
        </p:nvCxnSpPr>
        <p:spPr>
          <a:xfrm>
            <a:off x="2137568" y="5806281"/>
            <a:ext cx="127001" cy="0"/>
          </a:xfrm>
          <a:prstGeom prst="straightConnector1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9" name="Овал 98"/>
          <p:cNvSpPr/>
          <p:nvPr/>
        </p:nvSpPr>
        <p:spPr>
          <a:xfrm>
            <a:off x="2085180" y="5772151"/>
            <a:ext cx="55563" cy="55562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0" name="Овал 99"/>
          <p:cNvSpPr/>
          <p:nvPr/>
        </p:nvSpPr>
        <p:spPr>
          <a:xfrm>
            <a:off x="2246313" y="5773739"/>
            <a:ext cx="55562" cy="55562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graphicFrame>
        <p:nvGraphicFramePr>
          <p:cNvPr id="10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8400737"/>
              </p:ext>
            </p:extLst>
          </p:nvPr>
        </p:nvGraphicFramePr>
        <p:xfrm>
          <a:off x="1862138" y="5790408"/>
          <a:ext cx="169863" cy="185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38" name="Формула" r:id="rId32" imgW="126720" imgH="139680" progId="Equation.3">
                  <p:embed/>
                </p:oleObj>
              </mc:Choice>
              <mc:Fallback>
                <p:oleObj name="Формула" r:id="rId32" imgW="126720" imgH="1396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2138" y="5790408"/>
                        <a:ext cx="169863" cy="185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5" name="Овал 104"/>
          <p:cNvSpPr/>
          <p:nvPr/>
        </p:nvSpPr>
        <p:spPr>
          <a:xfrm>
            <a:off x="2162968" y="5772150"/>
            <a:ext cx="55563" cy="55563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106" name="Прямая соединительная линия 105"/>
          <p:cNvCxnSpPr/>
          <p:nvPr/>
        </p:nvCxnSpPr>
        <p:spPr>
          <a:xfrm rot="16200000" flipH="1">
            <a:off x="2785269" y="4498974"/>
            <a:ext cx="361950" cy="1588"/>
          </a:xfrm>
          <a:prstGeom prst="line">
            <a:avLst/>
          </a:prstGeom>
          <a:ln>
            <a:prstDash val="dash"/>
            <a:headEnd type="none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10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1574815"/>
              </p:ext>
            </p:extLst>
          </p:nvPr>
        </p:nvGraphicFramePr>
        <p:xfrm>
          <a:off x="3040857" y="4286546"/>
          <a:ext cx="345280" cy="1861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39" name="Формула" r:id="rId33" imgW="393480" imgH="215640" progId="Equation.3">
                  <p:embed/>
                </p:oleObj>
              </mc:Choice>
              <mc:Fallback>
                <p:oleObj name="Формула" r:id="rId33" imgW="39348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0857" y="4286546"/>
                        <a:ext cx="345280" cy="18616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9" name="Прямая соединительная линия 108"/>
          <p:cNvCxnSpPr/>
          <p:nvPr/>
        </p:nvCxnSpPr>
        <p:spPr>
          <a:xfrm rot="16200000" flipH="1">
            <a:off x="2019299" y="5521325"/>
            <a:ext cx="361950" cy="1588"/>
          </a:xfrm>
          <a:prstGeom prst="line">
            <a:avLst/>
          </a:prstGeom>
          <a:ln>
            <a:prstDash val="dash"/>
            <a:headEnd type="none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11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7873020"/>
              </p:ext>
            </p:extLst>
          </p:nvPr>
        </p:nvGraphicFramePr>
        <p:xfrm>
          <a:off x="3425825" y="5615293"/>
          <a:ext cx="744523" cy="4489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40" name="Формула" r:id="rId34" imgW="647640" imgH="393480" progId="Equation.3">
                  <p:embed/>
                </p:oleObj>
              </mc:Choice>
              <mc:Fallback>
                <p:oleObj name="Формула" r:id="rId34" imgW="64764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5825" y="5615293"/>
                        <a:ext cx="744523" cy="44890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719635" y="2622488"/>
            <a:ext cx="3743325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/>
              <a:t>-Алгоритм поиска представляет собой много итерационную процедуру</a:t>
            </a:r>
          </a:p>
          <a:p>
            <a:r>
              <a:rPr lang="ru-RU" sz="1000" dirty="0" smtClean="0"/>
              <a:t>-На каждой итерации интервал поиска экстремума сужается путем исключения правого (</a:t>
            </a:r>
            <a:r>
              <a:rPr lang="en-US" sz="1000" i="1" dirty="0" smtClean="0"/>
              <a:t>x</a:t>
            </a:r>
            <a:r>
              <a:rPr lang="en-US" sz="1000" dirty="0" smtClean="0"/>
              <a:t>2, </a:t>
            </a:r>
            <a:r>
              <a:rPr lang="en-US" sz="1000" i="1" dirty="0" smtClean="0"/>
              <a:t>b</a:t>
            </a:r>
            <a:r>
              <a:rPr lang="en-US" sz="1000" dirty="0" smtClean="0"/>
              <a:t>) </a:t>
            </a:r>
            <a:r>
              <a:rPr lang="ru-RU" sz="1000" dirty="0" smtClean="0"/>
              <a:t>или левого </a:t>
            </a:r>
          </a:p>
          <a:p>
            <a:r>
              <a:rPr lang="ru-RU" sz="1000" dirty="0" smtClean="0"/>
              <a:t>отрезка (</a:t>
            </a:r>
            <a:r>
              <a:rPr lang="en-US" sz="1000" i="1" dirty="0" smtClean="0"/>
              <a:t>a, x1</a:t>
            </a:r>
            <a:r>
              <a:rPr lang="en-US" sz="1000" dirty="0" smtClean="0"/>
              <a:t>)</a:t>
            </a:r>
          </a:p>
          <a:p>
            <a:r>
              <a:rPr lang="ru-RU" sz="1000" dirty="0" smtClean="0"/>
              <a:t>-Правый отрезок исключается если </a:t>
            </a:r>
            <a:r>
              <a:rPr lang="en-US" sz="1000" i="1" dirty="0" smtClean="0"/>
              <a:t>f</a:t>
            </a:r>
            <a:r>
              <a:rPr lang="en-US" sz="1000" dirty="0" smtClean="0"/>
              <a:t>(</a:t>
            </a:r>
            <a:r>
              <a:rPr lang="en-US" sz="1000" i="1" dirty="0" smtClean="0"/>
              <a:t>x</a:t>
            </a:r>
            <a:r>
              <a:rPr lang="en-US" sz="1000" dirty="0" smtClean="0"/>
              <a:t>2)&gt;</a:t>
            </a:r>
            <a:r>
              <a:rPr lang="en-US" sz="1000" i="1" dirty="0" smtClean="0"/>
              <a:t>f</a:t>
            </a:r>
            <a:r>
              <a:rPr lang="en-US" sz="1000" dirty="0" smtClean="0"/>
              <a:t>(</a:t>
            </a:r>
            <a:r>
              <a:rPr lang="en-US" sz="1000" i="1" dirty="0" smtClean="0"/>
              <a:t>x</a:t>
            </a:r>
            <a:r>
              <a:rPr lang="en-US" sz="1000" dirty="0" smtClean="0"/>
              <a:t>1)</a:t>
            </a:r>
          </a:p>
          <a:p>
            <a:r>
              <a:rPr lang="ru-RU" sz="1000" dirty="0" smtClean="0"/>
              <a:t>-Левый отрезок исключается если </a:t>
            </a:r>
            <a:r>
              <a:rPr lang="en-US" sz="1000" i="1" dirty="0" smtClean="0"/>
              <a:t>f</a:t>
            </a:r>
            <a:r>
              <a:rPr lang="en-US" sz="1000" dirty="0" smtClean="0"/>
              <a:t>(</a:t>
            </a:r>
            <a:r>
              <a:rPr lang="en-US" sz="1000" i="1" dirty="0" smtClean="0"/>
              <a:t>x</a:t>
            </a:r>
            <a:r>
              <a:rPr lang="ru-RU" sz="1000" dirty="0" smtClean="0"/>
              <a:t>1</a:t>
            </a:r>
            <a:r>
              <a:rPr lang="en-US" sz="1000" dirty="0" smtClean="0"/>
              <a:t>)&gt;</a:t>
            </a:r>
            <a:r>
              <a:rPr lang="en-US" sz="1000" i="1" dirty="0" smtClean="0"/>
              <a:t>f</a:t>
            </a:r>
            <a:r>
              <a:rPr lang="en-US" sz="1000" dirty="0" smtClean="0"/>
              <a:t>(</a:t>
            </a:r>
            <a:r>
              <a:rPr lang="en-US" sz="1000" i="1" dirty="0" smtClean="0"/>
              <a:t>x</a:t>
            </a:r>
            <a:r>
              <a:rPr lang="ru-RU" sz="1000" dirty="0" smtClean="0"/>
              <a:t>2</a:t>
            </a:r>
            <a:r>
              <a:rPr lang="en-US" sz="1000" dirty="0" smtClean="0"/>
              <a:t>)</a:t>
            </a:r>
            <a:endParaRPr lang="ru-RU" sz="1000" dirty="0" smtClean="0"/>
          </a:p>
          <a:p>
            <a:r>
              <a:rPr lang="ru-RU" sz="1000" dirty="0" smtClean="0"/>
              <a:t>-Итерации повторяются пока не выполнено заданное число итераций</a:t>
            </a:r>
          </a:p>
          <a:p>
            <a:r>
              <a:rPr lang="en-US" sz="1000" dirty="0" smtClean="0"/>
              <a:t>-</a:t>
            </a:r>
            <a:r>
              <a:rPr lang="ru-RU" sz="1000" dirty="0" smtClean="0"/>
              <a:t>результат </a:t>
            </a:r>
            <a:r>
              <a:rPr lang="en-US" sz="1000" i="1" dirty="0" smtClean="0"/>
              <a:t>x</a:t>
            </a:r>
            <a:r>
              <a:rPr lang="en-US" sz="1000" dirty="0" smtClean="0"/>
              <a:t>*=(</a:t>
            </a:r>
            <a:r>
              <a:rPr lang="en-US" sz="1000" i="1" dirty="0" err="1" smtClean="0"/>
              <a:t>a+b</a:t>
            </a:r>
            <a:r>
              <a:rPr lang="en-US" sz="1000" dirty="0" smtClean="0"/>
              <a:t>)/2</a:t>
            </a:r>
          </a:p>
          <a:p>
            <a:endParaRPr lang="en-US" sz="1000" dirty="0" smtClean="0"/>
          </a:p>
        </p:txBody>
      </p:sp>
      <p:cxnSp>
        <p:nvCxnSpPr>
          <p:cNvPr id="102" name="Прямая соединительная линия 101"/>
          <p:cNvCxnSpPr/>
          <p:nvPr/>
        </p:nvCxnSpPr>
        <p:spPr>
          <a:xfrm rot="5400000">
            <a:off x="1985961" y="3980656"/>
            <a:ext cx="500063" cy="1588"/>
          </a:xfrm>
          <a:prstGeom prst="line">
            <a:avLst/>
          </a:prstGeom>
          <a:ln>
            <a:prstDash val="dash"/>
            <a:headEnd type="none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4" name="Прямая соединительная линия 103"/>
          <p:cNvCxnSpPr/>
          <p:nvPr/>
        </p:nvCxnSpPr>
        <p:spPr>
          <a:xfrm rot="16200000" flipH="1">
            <a:off x="2048669" y="4500562"/>
            <a:ext cx="361950" cy="1588"/>
          </a:xfrm>
          <a:prstGeom prst="line">
            <a:avLst/>
          </a:prstGeom>
          <a:ln>
            <a:prstDash val="dash"/>
            <a:headEnd type="none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11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2343505"/>
              </p:ext>
            </p:extLst>
          </p:nvPr>
        </p:nvGraphicFramePr>
        <p:xfrm>
          <a:off x="3051175" y="4680744"/>
          <a:ext cx="111125" cy="15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41" name="Формула" r:id="rId36" imgW="126720" imgH="177480" progId="Equation.3">
                  <p:embed/>
                </p:oleObj>
              </mc:Choice>
              <mc:Fallback>
                <p:oleObj name="Формула" r:id="rId36" imgW="12672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1175" y="4680744"/>
                        <a:ext cx="111125" cy="152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2" name="Прямая соединительная линия 111"/>
          <p:cNvCxnSpPr/>
          <p:nvPr/>
        </p:nvCxnSpPr>
        <p:spPr>
          <a:xfrm rot="16200000" flipH="1">
            <a:off x="2039143" y="4975224"/>
            <a:ext cx="361950" cy="1588"/>
          </a:xfrm>
          <a:prstGeom prst="line">
            <a:avLst/>
          </a:prstGeom>
          <a:ln>
            <a:prstDash val="dash"/>
            <a:headEnd type="none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3" name="Овал 112"/>
          <p:cNvSpPr/>
          <p:nvPr/>
        </p:nvSpPr>
        <p:spPr>
          <a:xfrm>
            <a:off x="2071684" y="5169694"/>
            <a:ext cx="55563" cy="55563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graphicFrame>
        <p:nvGraphicFramePr>
          <p:cNvPr id="11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2970836"/>
              </p:ext>
            </p:extLst>
          </p:nvPr>
        </p:nvGraphicFramePr>
        <p:xfrm>
          <a:off x="1962941" y="5205412"/>
          <a:ext cx="134144" cy="1886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42" name="Формула" r:id="rId38" imgW="152280" imgH="215640" progId="Equation.3">
                  <p:embed/>
                </p:oleObj>
              </mc:Choice>
              <mc:Fallback>
                <p:oleObj name="Формула" r:id="rId38" imgW="15228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2941" y="5205412"/>
                        <a:ext cx="134144" cy="18864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4906211"/>
              </p:ext>
            </p:extLst>
          </p:nvPr>
        </p:nvGraphicFramePr>
        <p:xfrm>
          <a:off x="2238375" y="5209382"/>
          <a:ext cx="415924" cy="2012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43" name="Формула" r:id="rId39" imgW="444240" imgH="215640" progId="Equation.3">
                  <p:embed/>
                </p:oleObj>
              </mc:Choice>
              <mc:Fallback>
                <p:oleObj name="Формула" r:id="rId39" imgW="44424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8375" y="5209382"/>
                        <a:ext cx="415924" cy="20125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6" name="Полилиния 115"/>
          <p:cNvSpPr/>
          <p:nvPr/>
        </p:nvSpPr>
        <p:spPr>
          <a:xfrm>
            <a:off x="1257300" y="3018632"/>
            <a:ext cx="2647950" cy="254000"/>
          </a:xfrm>
          <a:custGeom>
            <a:avLst/>
            <a:gdLst>
              <a:gd name="connsiteX0" fmla="*/ 0 w 2647950"/>
              <a:gd name="connsiteY0" fmla="*/ 0 h 409773"/>
              <a:gd name="connsiteX1" fmla="*/ 871538 w 2647950"/>
              <a:gd name="connsiteY1" fmla="*/ 409575 h 409773"/>
              <a:gd name="connsiteX2" fmla="*/ 2647950 w 2647950"/>
              <a:gd name="connsiteY2" fmla="*/ 42863 h 4097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647950" h="409773">
                <a:moveTo>
                  <a:pt x="0" y="0"/>
                </a:moveTo>
                <a:cubicBezTo>
                  <a:pt x="215106" y="201215"/>
                  <a:pt x="430213" y="402431"/>
                  <a:pt x="871538" y="409575"/>
                </a:cubicBezTo>
                <a:cubicBezTo>
                  <a:pt x="1312863" y="416719"/>
                  <a:pt x="1980406" y="229791"/>
                  <a:pt x="2647950" y="42863"/>
                </a:cubicBezTo>
              </a:path>
            </a:pathLst>
          </a:custGeom>
          <a:ln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17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4488931"/>
              </p:ext>
            </p:extLst>
          </p:nvPr>
        </p:nvGraphicFramePr>
        <p:xfrm>
          <a:off x="2505075" y="3766344"/>
          <a:ext cx="130175" cy="161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44" name="Формула" r:id="rId41" imgW="139680" imgH="177480" progId="Equation.3">
                  <p:embed/>
                </p:oleObj>
              </mc:Choice>
              <mc:Fallback>
                <p:oleObj name="Формула" r:id="rId41" imgW="13968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5075" y="3766344"/>
                        <a:ext cx="130175" cy="161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3808644"/>
              </p:ext>
            </p:extLst>
          </p:nvPr>
        </p:nvGraphicFramePr>
        <p:xfrm>
          <a:off x="2032000" y="4337844"/>
          <a:ext cx="154462" cy="2000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45" name="Формула" r:id="rId43" imgW="164880" imgH="215640" progId="Equation.3">
                  <p:embed/>
                </p:oleObj>
              </mc:Choice>
              <mc:Fallback>
                <p:oleObj name="Формула" r:id="rId43" imgW="16488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2000" y="4337844"/>
                        <a:ext cx="154462" cy="20002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8287980"/>
              </p:ext>
            </p:extLst>
          </p:nvPr>
        </p:nvGraphicFramePr>
        <p:xfrm>
          <a:off x="4817431" y="4314030"/>
          <a:ext cx="3507656" cy="1027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46" name="Формула" r:id="rId45" imgW="2679480" imgH="787320" progId="Equation.3">
                  <p:embed/>
                </p:oleObj>
              </mc:Choice>
              <mc:Fallback>
                <p:oleObj name="Формула" r:id="rId45" imgW="2679480" imgH="7873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7431" y="4314030"/>
                        <a:ext cx="3507656" cy="1027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69735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62" name="Номер слайда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D44DB00-8B3C-4C51-A547-2B8E20D31641}" type="slidenum">
              <a:rPr lang="ru-RU" altLang="ru-RU" smtClean="0"/>
              <a:pPr eaLnBrk="1" hangingPunct="1"/>
              <a:t>11</a:t>
            </a:fld>
            <a:endParaRPr lang="ru-RU" altLang="ru-RU" smtClean="0"/>
          </a:p>
        </p:txBody>
      </p:sp>
      <p:pic>
        <p:nvPicPr>
          <p:cNvPr id="3176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26188"/>
            <a:ext cx="4038600" cy="531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64" name="Line 3"/>
          <p:cNvSpPr>
            <a:spLocks noChangeShapeType="1"/>
          </p:cNvSpPr>
          <p:nvPr/>
        </p:nvSpPr>
        <p:spPr bwMode="auto">
          <a:xfrm>
            <a:off x="323850" y="476250"/>
            <a:ext cx="84978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771" name="Text Box 4"/>
          <p:cNvSpPr txBox="1">
            <a:spLocks noChangeArrowheads="1"/>
          </p:cNvSpPr>
          <p:nvPr/>
        </p:nvSpPr>
        <p:spPr bwMode="auto">
          <a:xfrm>
            <a:off x="1743869" y="620688"/>
            <a:ext cx="56578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altLang="ru-RU" dirty="0" smtClean="0">
                <a:solidFill>
                  <a:srgbClr val="0000FF"/>
                </a:solidFill>
              </a:rPr>
              <a:t>Метод чисел Фибоначчи (алгоритм) </a:t>
            </a:r>
            <a:endParaRPr lang="ru-RU" altLang="ru-RU" dirty="0">
              <a:solidFill>
                <a:srgbClr val="0000FF"/>
              </a:solidFill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3657600" y="1196752"/>
            <a:ext cx="1444239" cy="264920"/>
          </a:xfrm>
          <a:prstGeom prst="roundRect">
            <a:avLst>
              <a:gd name="adj" fmla="val 50000"/>
            </a:avLst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Начало</a:t>
            </a:r>
            <a:endParaRPr lang="ru-RU" sz="1200" dirty="0"/>
          </a:p>
        </p:txBody>
      </p:sp>
      <p:sp>
        <p:nvSpPr>
          <p:cNvPr id="4" name="Блок-схема: данные 3"/>
          <p:cNvSpPr/>
          <p:nvPr/>
        </p:nvSpPr>
        <p:spPr>
          <a:xfrm>
            <a:off x="3477953" y="1564217"/>
            <a:ext cx="1803347" cy="239283"/>
          </a:xfrm>
          <a:prstGeom prst="flowChartInputOutpu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i="1" dirty="0" smtClean="0"/>
              <a:t>f(x)</a:t>
            </a:r>
            <a:r>
              <a:rPr lang="en-US" sz="1400" dirty="0" smtClean="0"/>
              <a:t>, </a:t>
            </a:r>
            <a:r>
              <a:rPr lang="en-US" sz="1400" i="1" dirty="0" smtClean="0"/>
              <a:t>k=n-</a:t>
            </a:r>
            <a:r>
              <a:rPr lang="en-US" sz="1400" dirty="0" smtClean="0"/>
              <a:t>1</a:t>
            </a:r>
            <a:endParaRPr lang="ru-RU" sz="1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379863" y="1965875"/>
            <a:ext cx="1999715" cy="504202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i="1" dirty="0" smtClean="0">
                <a:ln w="9525">
                  <a:solidFill>
                    <a:schemeClr val="tx1"/>
                  </a:solidFill>
                </a:ln>
              </a:rPr>
              <a:t>x</a:t>
            </a:r>
            <a:r>
              <a:rPr lang="en-US" sz="700" i="1" dirty="0" smtClean="0">
                <a:ln w="9525">
                  <a:solidFill>
                    <a:schemeClr val="tx1"/>
                  </a:solidFill>
                </a:ln>
              </a:rPr>
              <a:t>1</a:t>
            </a:r>
            <a:r>
              <a:rPr lang="en-US" sz="1200" i="1" dirty="0" smtClean="0">
                <a:ln w="9525">
                  <a:solidFill>
                    <a:schemeClr val="tx1"/>
                  </a:solidFill>
                </a:ln>
              </a:rPr>
              <a:t>=b-(b-a)F</a:t>
            </a:r>
            <a:r>
              <a:rPr lang="en-US" sz="800" i="1" dirty="0" smtClean="0">
                <a:ln w="9525">
                  <a:solidFill>
                    <a:schemeClr val="tx1"/>
                  </a:solidFill>
                </a:ln>
              </a:rPr>
              <a:t>n-2</a:t>
            </a:r>
            <a:r>
              <a:rPr lang="en-US" sz="1200" i="1" dirty="0" smtClean="0">
                <a:ln w="9525">
                  <a:solidFill>
                    <a:schemeClr val="tx1"/>
                  </a:solidFill>
                </a:ln>
              </a:rPr>
              <a:t>/</a:t>
            </a:r>
            <a:r>
              <a:rPr lang="en-US" sz="1200" i="1" dirty="0" err="1" smtClean="0">
                <a:ln w="9525">
                  <a:solidFill>
                    <a:schemeClr val="tx1"/>
                  </a:solidFill>
                </a:ln>
              </a:rPr>
              <a:t>F</a:t>
            </a:r>
            <a:r>
              <a:rPr lang="en-US" sz="800" i="1" dirty="0" err="1" smtClean="0">
                <a:ln w="9525">
                  <a:solidFill>
                    <a:schemeClr val="tx1"/>
                  </a:solidFill>
                </a:ln>
              </a:rPr>
              <a:t>n</a:t>
            </a:r>
            <a:r>
              <a:rPr lang="en-US" sz="1200" i="1" dirty="0" smtClean="0">
                <a:ln w="9525">
                  <a:solidFill>
                    <a:schemeClr val="tx1"/>
                  </a:solidFill>
                </a:ln>
              </a:rPr>
              <a:t>   y</a:t>
            </a:r>
            <a:r>
              <a:rPr lang="en-US" sz="800" i="1" dirty="0" smtClean="0">
                <a:ln w="9525">
                  <a:solidFill>
                    <a:schemeClr val="tx1"/>
                  </a:solidFill>
                </a:ln>
              </a:rPr>
              <a:t>1</a:t>
            </a:r>
            <a:r>
              <a:rPr lang="en-US" sz="1200" i="1" dirty="0" smtClean="0">
                <a:ln w="9525">
                  <a:solidFill>
                    <a:schemeClr val="tx1"/>
                  </a:solidFill>
                </a:ln>
              </a:rPr>
              <a:t>=f(x</a:t>
            </a:r>
            <a:r>
              <a:rPr lang="en-US" sz="700" i="1" dirty="0" smtClean="0">
                <a:ln w="9525">
                  <a:solidFill>
                    <a:schemeClr val="tx1"/>
                  </a:solidFill>
                </a:ln>
              </a:rPr>
              <a:t>1</a:t>
            </a:r>
            <a:r>
              <a:rPr lang="en-US" sz="1200" i="1" dirty="0" smtClean="0">
                <a:ln w="9525">
                  <a:solidFill>
                    <a:schemeClr val="tx1"/>
                  </a:solidFill>
                </a:ln>
              </a:rPr>
              <a:t>)</a:t>
            </a:r>
          </a:p>
          <a:p>
            <a:pPr algn="ctr"/>
            <a:r>
              <a:rPr lang="en-US" sz="1200" i="1" dirty="0" smtClean="0">
                <a:ln w="9525">
                  <a:solidFill>
                    <a:schemeClr val="tx1"/>
                  </a:solidFill>
                </a:ln>
              </a:rPr>
              <a:t>x</a:t>
            </a:r>
            <a:r>
              <a:rPr lang="en-US" sz="700" i="1" dirty="0" smtClean="0">
                <a:ln w="9525">
                  <a:solidFill>
                    <a:schemeClr val="tx1"/>
                  </a:solidFill>
                </a:ln>
              </a:rPr>
              <a:t>1</a:t>
            </a:r>
            <a:r>
              <a:rPr lang="en-US" sz="1200" i="1" dirty="0" smtClean="0">
                <a:ln w="9525">
                  <a:solidFill>
                    <a:schemeClr val="tx1"/>
                  </a:solidFill>
                </a:ln>
              </a:rPr>
              <a:t>=b-(b-a)F</a:t>
            </a:r>
            <a:r>
              <a:rPr lang="en-US" sz="800" i="1" dirty="0" smtClean="0">
                <a:ln w="9525">
                  <a:solidFill>
                    <a:schemeClr val="tx1"/>
                  </a:solidFill>
                </a:ln>
              </a:rPr>
              <a:t>n-1</a:t>
            </a:r>
            <a:r>
              <a:rPr lang="en-US" sz="1200" i="1" dirty="0" smtClean="0">
                <a:ln w="9525">
                  <a:solidFill>
                    <a:schemeClr val="tx1"/>
                  </a:solidFill>
                </a:ln>
              </a:rPr>
              <a:t>/</a:t>
            </a:r>
            <a:r>
              <a:rPr lang="en-US" sz="1200" i="1" dirty="0" err="1" smtClean="0">
                <a:ln w="9525">
                  <a:solidFill>
                    <a:schemeClr val="tx1"/>
                  </a:solidFill>
                </a:ln>
              </a:rPr>
              <a:t>F</a:t>
            </a:r>
            <a:r>
              <a:rPr lang="en-US" sz="800" i="1" dirty="0" err="1" smtClean="0">
                <a:ln w="9525">
                  <a:solidFill>
                    <a:schemeClr val="tx1"/>
                  </a:solidFill>
                </a:ln>
              </a:rPr>
              <a:t>n</a:t>
            </a:r>
            <a:r>
              <a:rPr lang="en-US" sz="1200" i="1" dirty="0" smtClean="0">
                <a:ln w="9525">
                  <a:solidFill>
                    <a:schemeClr val="tx1"/>
                  </a:solidFill>
                </a:ln>
              </a:rPr>
              <a:t>   y</a:t>
            </a:r>
            <a:r>
              <a:rPr lang="en-US" sz="800" i="1" dirty="0" smtClean="0">
                <a:ln w="9525">
                  <a:solidFill>
                    <a:schemeClr val="tx1"/>
                  </a:solidFill>
                </a:ln>
              </a:rPr>
              <a:t>2</a:t>
            </a:r>
            <a:r>
              <a:rPr lang="en-US" sz="1200" i="1" dirty="0" smtClean="0">
                <a:ln w="9525">
                  <a:solidFill>
                    <a:schemeClr val="tx1"/>
                  </a:solidFill>
                </a:ln>
              </a:rPr>
              <a:t>=f(x</a:t>
            </a:r>
            <a:r>
              <a:rPr lang="en-US" sz="700" i="1" dirty="0" smtClean="0">
                <a:ln w="9525">
                  <a:solidFill>
                    <a:schemeClr val="tx1"/>
                  </a:solidFill>
                </a:ln>
              </a:rPr>
              <a:t>2</a:t>
            </a:r>
            <a:r>
              <a:rPr lang="en-US" sz="1200" i="1" dirty="0" smtClean="0">
                <a:ln w="9525">
                  <a:solidFill>
                    <a:schemeClr val="tx1"/>
                  </a:solidFill>
                </a:ln>
              </a:rPr>
              <a:t>)</a:t>
            </a:r>
          </a:p>
        </p:txBody>
      </p:sp>
      <p:sp>
        <p:nvSpPr>
          <p:cNvPr id="9" name="Блок-схема: решение 8"/>
          <p:cNvSpPr/>
          <p:nvPr/>
        </p:nvSpPr>
        <p:spPr>
          <a:xfrm>
            <a:off x="3375589" y="2619626"/>
            <a:ext cx="2008261" cy="405925"/>
          </a:xfrm>
          <a:prstGeom prst="flowChartDecision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i="1" dirty="0" smtClean="0"/>
              <a:t>K=1</a:t>
            </a:r>
            <a:endParaRPr lang="ru-RU" sz="1200" dirty="0"/>
          </a:p>
        </p:txBody>
      </p:sp>
      <p:sp>
        <p:nvSpPr>
          <p:cNvPr id="125" name="Блок-схема: решение 124"/>
          <p:cNvSpPr/>
          <p:nvPr/>
        </p:nvSpPr>
        <p:spPr>
          <a:xfrm>
            <a:off x="3375589" y="3132372"/>
            <a:ext cx="2008261" cy="405925"/>
          </a:xfrm>
          <a:prstGeom prst="flowChartDecision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i="1" dirty="0" smtClean="0">
                <a:ln w="9525">
                  <a:solidFill>
                    <a:schemeClr val="tx1"/>
                  </a:solidFill>
                </a:ln>
              </a:rPr>
              <a:t>y</a:t>
            </a:r>
            <a:r>
              <a:rPr lang="en-US" sz="800" i="1" dirty="0" smtClean="0">
                <a:ln w="9525">
                  <a:solidFill>
                    <a:schemeClr val="tx1"/>
                  </a:solidFill>
                </a:ln>
              </a:rPr>
              <a:t>2</a:t>
            </a:r>
            <a:r>
              <a:rPr lang="en-US" sz="1200" dirty="0" smtClean="0"/>
              <a:t>&gt;</a:t>
            </a:r>
            <a:r>
              <a:rPr lang="en-US" sz="1200" i="1" dirty="0" smtClean="0">
                <a:ln w="9525">
                  <a:solidFill>
                    <a:schemeClr val="tx1"/>
                  </a:solidFill>
                </a:ln>
              </a:rPr>
              <a:t>y</a:t>
            </a:r>
            <a:r>
              <a:rPr lang="en-US" sz="800" i="1" dirty="0" smtClean="0">
                <a:ln w="9525">
                  <a:solidFill>
                    <a:schemeClr val="tx1"/>
                  </a:solidFill>
                </a:ln>
              </a:rPr>
              <a:t>1</a:t>
            </a:r>
            <a:endParaRPr lang="ru-RU" sz="1200" dirty="0"/>
          </a:p>
        </p:txBody>
      </p:sp>
      <p:sp>
        <p:nvSpPr>
          <p:cNvPr id="127" name="Прямоугольник 126"/>
          <p:cNvSpPr/>
          <p:nvPr/>
        </p:nvSpPr>
        <p:spPr>
          <a:xfrm>
            <a:off x="3768695" y="3717765"/>
            <a:ext cx="1222050" cy="1016944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i="1" dirty="0" smtClean="0">
                <a:ln w="9525">
                  <a:solidFill>
                    <a:schemeClr val="tx1"/>
                  </a:solidFill>
                </a:ln>
              </a:rPr>
              <a:t>b=x</a:t>
            </a:r>
            <a:r>
              <a:rPr lang="en-US" sz="700" i="1" dirty="0" smtClean="0">
                <a:ln w="9525">
                  <a:solidFill>
                    <a:schemeClr val="tx1"/>
                  </a:solidFill>
                </a:ln>
              </a:rPr>
              <a:t>2</a:t>
            </a:r>
            <a:endParaRPr lang="en-US" sz="1200" i="1" dirty="0" smtClean="0">
              <a:ln w="9525">
                <a:solidFill>
                  <a:schemeClr val="tx1"/>
                </a:solidFill>
              </a:ln>
            </a:endParaRPr>
          </a:p>
          <a:p>
            <a:pPr algn="ctr"/>
            <a:r>
              <a:rPr lang="en-US" sz="1200" i="1" dirty="0" smtClean="0">
                <a:ln w="9525">
                  <a:solidFill>
                    <a:schemeClr val="tx1"/>
                  </a:solidFill>
                </a:ln>
              </a:rPr>
              <a:t>x</a:t>
            </a:r>
            <a:r>
              <a:rPr lang="en-US" sz="700" i="1" dirty="0" smtClean="0">
                <a:ln w="9525">
                  <a:solidFill>
                    <a:schemeClr val="tx1"/>
                  </a:solidFill>
                </a:ln>
              </a:rPr>
              <a:t>2</a:t>
            </a:r>
            <a:r>
              <a:rPr lang="en-US" sz="1400" i="1" dirty="0" smtClean="0">
                <a:ln w="9525">
                  <a:solidFill>
                    <a:schemeClr val="tx1"/>
                  </a:solidFill>
                </a:ln>
              </a:rPr>
              <a:t>=</a:t>
            </a:r>
            <a:r>
              <a:rPr lang="en-US" sz="1200" i="1" dirty="0" smtClean="0">
                <a:ln w="9525">
                  <a:solidFill>
                    <a:schemeClr val="tx1"/>
                  </a:solidFill>
                </a:ln>
              </a:rPr>
              <a:t>x</a:t>
            </a:r>
            <a:r>
              <a:rPr lang="en-US" sz="700" i="1" dirty="0" smtClean="0">
                <a:ln w="9525">
                  <a:solidFill>
                    <a:schemeClr val="tx1"/>
                  </a:solidFill>
                </a:ln>
              </a:rPr>
              <a:t>1</a:t>
            </a:r>
            <a:r>
              <a:rPr lang="en-US" sz="1100" i="1" dirty="0" smtClean="0">
                <a:ln w="9525">
                  <a:solidFill>
                    <a:schemeClr val="tx1"/>
                  </a:solidFill>
                </a:ln>
              </a:rPr>
              <a:t>       </a:t>
            </a:r>
          </a:p>
          <a:p>
            <a:pPr algn="ctr"/>
            <a:r>
              <a:rPr lang="en-US" sz="1100" i="1" dirty="0" smtClean="0">
                <a:ln w="9525">
                  <a:solidFill>
                    <a:schemeClr val="tx1"/>
                  </a:solidFill>
                </a:ln>
              </a:rPr>
              <a:t>y</a:t>
            </a:r>
            <a:r>
              <a:rPr lang="en-US" sz="700" i="1" dirty="0" smtClean="0">
                <a:ln w="9525">
                  <a:solidFill>
                    <a:schemeClr val="tx1"/>
                  </a:solidFill>
                </a:ln>
              </a:rPr>
              <a:t>2</a:t>
            </a:r>
            <a:r>
              <a:rPr lang="en-US" sz="1100" i="1" dirty="0" smtClean="0">
                <a:ln w="9525">
                  <a:solidFill>
                    <a:schemeClr val="tx1"/>
                  </a:solidFill>
                </a:ln>
              </a:rPr>
              <a:t>=f(x</a:t>
            </a:r>
            <a:r>
              <a:rPr lang="en-US" sz="600" i="1" dirty="0" smtClean="0">
                <a:ln w="9525">
                  <a:solidFill>
                    <a:schemeClr val="tx1"/>
                  </a:solidFill>
                </a:ln>
              </a:rPr>
              <a:t>2</a:t>
            </a:r>
            <a:r>
              <a:rPr lang="en-US" sz="1100" i="1" dirty="0" smtClean="0">
                <a:ln w="9525">
                  <a:solidFill>
                    <a:schemeClr val="tx1"/>
                  </a:solidFill>
                </a:ln>
              </a:rPr>
              <a:t>)</a:t>
            </a:r>
            <a:endParaRPr lang="en-US" sz="1200" i="1" dirty="0">
              <a:ln w="9525">
                <a:solidFill>
                  <a:schemeClr val="tx1"/>
                </a:solidFill>
              </a:ln>
            </a:endParaRPr>
          </a:p>
          <a:p>
            <a:pPr algn="ctr"/>
            <a:r>
              <a:rPr lang="en-US" sz="1200" i="1" dirty="0" smtClean="0">
                <a:ln w="9525">
                  <a:solidFill>
                    <a:schemeClr val="tx1"/>
                  </a:solidFill>
                </a:ln>
              </a:rPr>
              <a:t>x</a:t>
            </a:r>
            <a:r>
              <a:rPr lang="en-US" sz="700" i="1" dirty="0" smtClean="0">
                <a:ln w="9525">
                  <a:solidFill>
                    <a:schemeClr val="tx1"/>
                  </a:solidFill>
                </a:ln>
              </a:rPr>
              <a:t>1</a:t>
            </a:r>
            <a:r>
              <a:rPr lang="en-US" sz="1200" i="1" dirty="0" smtClean="0">
                <a:ln w="9525">
                  <a:solidFill>
                    <a:schemeClr val="tx1"/>
                  </a:solidFill>
                </a:ln>
              </a:rPr>
              <a:t>=a+(b-x</a:t>
            </a:r>
            <a:r>
              <a:rPr lang="en-US" sz="700" i="1" dirty="0" smtClean="0">
                <a:ln w="9525">
                  <a:solidFill>
                    <a:schemeClr val="tx1"/>
                  </a:solidFill>
                </a:ln>
              </a:rPr>
              <a:t>2</a:t>
            </a:r>
            <a:r>
              <a:rPr lang="en-US" sz="1200" i="1" dirty="0" smtClean="0">
                <a:ln w="9525">
                  <a:solidFill>
                    <a:schemeClr val="tx1"/>
                  </a:solidFill>
                </a:ln>
              </a:rPr>
              <a:t>)</a:t>
            </a:r>
          </a:p>
          <a:p>
            <a:pPr algn="ctr"/>
            <a:r>
              <a:rPr lang="en-US" sz="1200" i="1" dirty="0" smtClean="0">
                <a:ln w="9525">
                  <a:solidFill>
                    <a:schemeClr val="tx1"/>
                  </a:solidFill>
                </a:ln>
              </a:rPr>
              <a:t>y</a:t>
            </a:r>
            <a:r>
              <a:rPr lang="en-US" sz="800" i="1" dirty="0" smtClean="0">
                <a:ln w="9525">
                  <a:solidFill>
                    <a:schemeClr val="tx1"/>
                  </a:solidFill>
                </a:ln>
              </a:rPr>
              <a:t>1</a:t>
            </a:r>
            <a:r>
              <a:rPr lang="en-US" sz="1200" i="1" dirty="0" smtClean="0">
                <a:ln w="9525">
                  <a:solidFill>
                    <a:schemeClr val="tx1"/>
                  </a:solidFill>
                </a:ln>
              </a:rPr>
              <a:t>=f(x</a:t>
            </a:r>
            <a:r>
              <a:rPr lang="en-US" sz="700" i="1" dirty="0" smtClean="0">
                <a:ln w="9525">
                  <a:solidFill>
                    <a:schemeClr val="tx1"/>
                  </a:solidFill>
                </a:ln>
              </a:rPr>
              <a:t>1</a:t>
            </a:r>
            <a:r>
              <a:rPr lang="en-US" sz="1200" i="1" dirty="0" smtClean="0">
                <a:ln w="9525">
                  <a:solidFill>
                    <a:schemeClr val="tx1"/>
                  </a:solidFill>
                </a:ln>
              </a:rPr>
              <a:t>)</a:t>
            </a:r>
          </a:p>
        </p:txBody>
      </p:sp>
      <p:sp>
        <p:nvSpPr>
          <p:cNvPr id="128" name="Прямоугольник 127"/>
          <p:cNvSpPr/>
          <p:nvPr/>
        </p:nvSpPr>
        <p:spPr>
          <a:xfrm>
            <a:off x="2019300" y="3726311"/>
            <a:ext cx="1222050" cy="1016944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i="1" dirty="0" smtClean="0">
                <a:ln w="9525">
                  <a:solidFill>
                    <a:schemeClr val="tx1"/>
                  </a:solidFill>
                </a:ln>
              </a:rPr>
              <a:t>a=x</a:t>
            </a:r>
            <a:r>
              <a:rPr lang="en-US" sz="700" i="1" dirty="0" smtClean="0">
                <a:ln w="9525">
                  <a:solidFill>
                    <a:schemeClr val="tx1"/>
                  </a:solidFill>
                </a:ln>
              </a:rPr>
              <a:t>1</a:t>
            </a:r>
            <a:endParaRPr lang="en-US" sz="1200" i="1" dirty="0" smtClean="0">
              <a:ln w="9525">
                <a:solidFill>
                  <a:schemeClr val="tx1"/>
                </a:solidFill>
              </a:ln>
            </a:endParaRPr>
          </a:p>
          <a:p>
            <a:pPr algn="ctr"/>
            <a:r>
              <a:rPr lang="en-US" sz="1200" i="1" dirty="0" smtClean="0">
                <a:ln w="9525">
                  <a:solidFill>
                    <a:schemeClr val="tx1"/>
                  </a:solidFill>
                </a:ln>
              </a:rPr>
              <a:t>x</a:t>
            </a:r>
            <a:r>
              <a:rPr lang="en-US" sz="700" i="1" dirty="0" smtClean="0">
                <a:ln w="9525">
                  <a:solidFill>
                    <a:schemeClr val="tx1"/>
                  </a:solidFill>
                </a:ln>
              </a:rPr>
              <a:t>1</a:t>
            </a:r>
            <a:r>
              <a:rPr lang="en-US" sz="1400" i="1" dirty="0" smtClean="0">
                <a:ln w="9525">
                  <a:solidFill>
                    <a:schemeClr val="tx1"/>
                  </a:solidFill>
                </a:ln>
              </a:rPr>
              <a:t>=</a:t>
            </a:r>
            <a:r>
              <a:rPr lang="en-US" sz="1200" i="1" dirty="0" smtClean="0">
                <a:ln w="9525">
                  <a:solidFill>
                    <a:schemeClr val="tx1"/>
                  </a:solidFill>
                </a:ln>
              </a:rPr>
              <a:t>x</a:t>
            </a:r>
            <a:r>
              <a:rPr lang="en-US" sz="700" i="1" dirty="0" smtClean="0">
                <a:ln w="9525">
                  <a:solidFill>
                    <a:schemeClr val="tx1"/>
                  </a:solidFill>
                </a:ln>
              </a:rPr>
              <a:t>2</a:t>
            </a:r>
            <a:r>
              <a:rPr lang="en-US" sz="1100" i="1" dirty="0" smtClean="0">
                <a:ln w="9525">
                  <a:solidFill>
                    <a:schemeClr val="tx1"/>
                  </a:solidFill>
                </a:ln>
              </a:rPr>
              <a:t>       </a:t>
            </a:r>
          </a:p>
          <a:p>
            <a:pPr algn="ctr"/>
            <a:r>
              <a:rPr lang="en-US" sz="1100" i="1" dirty="0" smtClean="0">
                <a:ln w="9525">
                  <a:solidFill>
                    <a:schemeClr val="tx1"/>
                  </a:solidFill>
                </a:ln>
              </a:rPr>
              <a:t>y</a:t>
            </a:r>
            <a:r>
              <a:rPr lang="en-US" sz="700" i="1" dirty="0" smtClean="0">
                <a:ln w="9525">
                  <a:solidFill>
                    <a:schemeClr val="tx1"/>
                  </a:solidFill>
                </a:ln>
              </a:rPr>
              <a:t>1</a:t>
            </a:r>
            <a:r>
              <a:rPr lang="en-US" sz="1100" i="1" dirty="0" smtClean="0">
                <a:ln w="9525">
                  <a:solidFill>
                    <a:schemeClr val="tx1"/>
                  </a:solidFill>
                </a:ln>
              </a:rPr>
              <a:t>=f(x</a:t>
            </a:r>
            <a:r>
              <a:rPr lang="en-US" sz="600" i="1" dirty="0" smtClean="0">
                <a:ln w="9525">
                  <a:solidFill>
                    <a:schemeClr val="tx1"/>
                  </a:solidFill>
                </a:ln>
              </a:rPr>
              <a:t>1</a:t>
            </a:r>
            <a:r>
              <a:rPr lang="en-US" sz="1100" i="1" dirty="0" smtClean="0">
                <a:ln w="9525">
                  <a:solidFill>
                    <a:schemeClr val="tx1"/>
                  </a:solidFill>
                </a:ln>
              </a:rPr>
              <a:t>)</a:t>
            </a:r>
            <a:endParaRPr lang="en-US" sz="1200" i="1" dirty="0">
              <a:ln w="9525">
                <a:solidFill>
                  <a:schemeClr val="tx1"/>
                </a:solidFill>
              </a:ln>
            </a:endParaRPr>
          </a:p>
          <a:p>
            <a:pPr algn="ctr"/>
            <a:r>
              <a:rPr lang="en-US" sz="1200" i="1" dirty="0" smtClean="0">
                <a:ln w="9525">
                  <a:solidFill>
                    <a:schemeClr val="tx1"/>
                  </a:solidFill>
                </a:ln>
              </a:rPr>
              <a:t>x</a:t>
            </a:r>
            <a:r>
              <a:rPr lang="en-US" sz="700" i="1" dirty="0" smtClean="0">
                <a:ln w="9525">
                  <a:solidFill>
                    <a:schemeClr val="tx1"/>
                  </a:solidFill>
                </a:ln>
              </a:rPr>
              <a:t>2</a:t>
            </a:r>
            <a:r>
              <a:rPr lang="en-US" sz="1200" i="1" dirty="0" smtClean="0">
                <a:ln w="9525">
                  <a:solidFill>
                    <a:schemeClr val="tx1"/>
                  </a:solidFill>
                </a:ln>
              </a:rPr>
              <a:t>=b-(x</a:t>
            </a:r>
            <a:r>
              <a:rPr lang="en-US" sz="700" i="1" dirty="0" smtClean="0">
                <a:ln w="9525">
                  <a:solidFill>
                    <a:schemeClr val="tx1"/>
                  </a:solidFill>
                </a:ln>
              </a:rPr>
              <a:t>1</a:t>
            </a:r>
            <a:r>
              <a:rPr lang="en-US" sz="1200" i="1" dirty="0" smtClean="0">
                <a:ln w="9525">
                  <a:solidFill>
                    <a:schemeClr val="tx1"/>
                  </a:solidFill>
                </a:ln>
              </a:rPr>
              <a:t>-a)</a:t>
            </a:r>
          </a:p>
          <a:p>
            <a:pPr algn="ctr"/>
            <a:r>
              <a:rPr lang="en-US" sz="1200" i="1" dirty="0" smtClean="0">
                <a:ln w="9525">
                  <a:solidFill>
                    <a:schemeClr val="tx1"/>
                  </a:solidFill>
                </a:ln>
              </a:rPr>
              <a:t>y</a:t>
            </a:r>
            <a:r>
              <a:rPr lang="en-US" sz="900" i="1" dirty="0" smtClean="0">
                <a:ln w="9525">
                  <a:solidFill>
                    <a:schemeClr val="tx1"/>
                  </a:solidFill>
                </a:ln>
              </a:rPr>
              <a:t>2</a:t>
            </a:r>
            <a:r>
              <a:rPr lang="en-US" sz="1200" i="1" dirty="0" smtClean="0">
                <a:ln w="9525">
                  <a:solidFill>
                    <a:schemeClr val="tx1"/>
                  </a:solidFill>
                </a:ln>
              </a:rPr>
              <a:t>=f(x</a:t>
            </a:r>
            <a:r>
              <a:rPr lang="en-US" sz="700" i="1" dirty="0" smtClean="0">
                <a:ln w="9525">
                  <a:solidFill>
                    <a:schemeClr val="tx1"/>
                  </a:solidFill>
                </a:ln>
              </a:rPr>
              <a:t>2</a:t>
            </a:r>
            <a:r>
              <a:rPr lang="en-US" sz="1200" i="1" dirty="0" smtClean="0">
                <a:ln w="9525">
                  <a:solidFill>
                    <a:schemeClr val="tx1"/>
                  </a:solidFill>
                </a:ln>
              </a:rPr>
              <a:t>)</a:t>
            </a:r>
          </a:p>
        </p:txBody>
      </p:sp>
      <p:sp>
        <p:nvSpPr>
          <p:cNvPr id="129" name="Прямоугольник 128"/>
          <p:cNvSpPr/>
          <p:nvPr/>
        </p:nvSpPr>
        <p:spPr>
          <a:xfrm>
            <a:off x="5836777" y="2972137"/>
            <a:ext cx="1422873" cy="329013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i="1" dirty="0" smtClean="0">
                <a:ln w="9525">
                  <a:solidFill>
                    <a:schemeClr val="tx1"/>
                  </a:solidFill>
                </a:ln>
              </a:rPr>
              <a:t>x* = (</a:t>
            </a:r>
            <a:r>
              <a:rPr lang="en-US" sz="1200" i="1" dirty="0" err="1" smtClean="0">
                <a:ln w="9525">
                  <a:solidFill>
                    <a:schemeClr val="tx1"/>
                  </a:solidFill>
                </a:ln>
              </a:rPr>
              <a:t>a+b</a:t>
            </a:r>
            <a:r>
              <a:rPr lang="en-US" sz="1200" i="1" dirty="0" smtClean="0">
                <a:ln w="9525">
                  <a:solidFill>
                    <a:schemeClr val="tx1"/>
                  </a:solidFill>
                </a:ln>
              </a:rPr>
              <a:t>)/2</a:t>
            </a:r>
          </a:p>
        </p:txBody>
      </p:sp>
      <p:sp>
        <p:nvSpPr>
          <p:cNvPr id="130" name="Скругленный прямоугольник 129"/>
          <p:cNvSpPr/>
          <p:nvPr/>
        </p:nvSpPr>
        <p:spPr>
          <a:xfrm>
            <a:off x="5823957" y="3504121"/>
            <a:ext cx="1444239" cy="264920"/>
          </a:xfrm>
          <a:prstGeom prst="roundRect">
            <a:avLst>
              <a:gd name="adj" fmla="val 50000"/>
            </a:avLst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Останов</a:t>
            </a:r>
            <a:endParaRPr lang="ru-RU" sz="1200" dirty="0"/>
          </a:p>
        </p:txBody>
      </p:sp>
      <p:cxnSp>
        <p:nvCxnSpPr>
          <p:cNvPr id="11" name="Прямая соединительная линия 10"/>
          <p:cNvCxnSpPr>
            <a:stCxn id="3" idx="2"/>
            <a:endCxn id="4" idx="1"/>
          </p:cNvCxnSpPr>
          <p:nvPr/>
        </p:nvCxnSpPr>
        <p:spPr>
          <a:xfrm flipH="1">
            <a:off x="4379627" y="1461672"/>
            <a:ext cx="93" cy="1025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>
            <a:stCxn id="5" idx="0"/>
            <a:endCxn id="4" idx="4"/>
          </p:cNvCxnSpPr>
          <p:nvPr/>
        </p:nvCxnSpPr>
        <p:spPr>
          <a:xfrm flipH="1" flipV="1">
            <a:off x="4379627" y="1803500"/>
            <a:ext cx="94" cy="1623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>
            <a:stCxn id="9" idx="0"/>
            <a:endCxn id="5" idx="2"/>
          </p:cNvCxnSpPr>
          <p:nvPr/>
        </p:nvCxnSpPr>
        <p:spPr>
          <a:xfrm flipV="1">
            <a:off x="4379720" y="2470077"/>
            <a:ext cx="1" cy="14954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>
            <a:stCxn id="125" idx="0"/>
            <a:endCxn id="9" idx="2"/>
          </p:cNvCxnSpPr>
          <p:nvPr/>
        </p:nvCxnSpPr>
        <p:spPr>
          <a:xfrm flipV="1">
            <a:off x="4379720" y="3025551"/>
            <a:ext cx="0" cy="10682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>
            <a:stCxn id="127" idx="0"/>
            <a:endCxn id="125" idx="2"/>
          </p:cNvCxnSpPr>
          <p:nvPr/>
        </p:nvCxnSpPr>
        <p:spPr>
          <a:xfrm flipV="1">
            <a:off x="4379720" y="3538297"/>
            <a:ext cx="0" cy="17946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>
            <a:stCxn id="128" idx="0"/>
          </p:cNvCxnSpPr>
          <p:nvPr/>
        </p:nvCxnSpPr>
        <p:spPr>
          <a:xfrm flipV="1">
            <a:off x="2630325" y="3335334"/>
            <a:ext cx="0" cy="39097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>
            <a:stCxn id="125" idx="1"/>
          </p:cNvCxnSpPr>
          <p:nvPr/>
        </p:nvCxnSpPr>
        <p:spPr>
          <a:xfrm flipH="1" flipV="1">
            <a:off x="2630325" y="3335334"/>
            <a:ext cx="745264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>
            <a:stCxn id="127" idx="2"/>
          </p:cNvCxnSpPr>
          <p:nvPr/>
        </p:nvCxnSpPr>
        <p:spPr>
          <a:xfrm flipH="1">
            <a:off x="4379719" y="4734709"/>
            <a:ext cx="1" cy="32474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Соединительная линия уступом 32"/>
          <p:cNvCxnSpPr/>
          <p:nvPr/>
        </p:nvCxnSpPr>
        <p:spPr>
          <a:xfrm rot="10800000">
            <a:off x="1568064" y="5747277"/>
            <a:ext cx="1936911" cy="1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 flipH="1">
            <a:off x="1580973" y="2544851"/>
            <a:ext cx="2798746" cy="0"/>
          </a:xfrm>
          <a:prstGeom prst="line">
            <a:avLst/>
          </a:prstGeom>
          <a:ln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>
            <a:off x="1580972" y="2544851"/>
            <a:ext cx="1" cy="252094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>
            <a:stCxn id="9" idx="3"/>
          </p:cNvCxnSpPr>
          <p:nvPr/>
        </p:nvCxnSpPr>
        <p:spPr>
          <a:xfrm flipV="1">
            <a:off x="5383850" y="2822588"/>
            <a:ext cx="1164363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/>
          <p:cNvCxnSpPr>
            <a:endCxn id="129" idx="0"/>
          </p:cNvCxnSpPr>
          <p:nvPr/>
        </p:nvCxnSpPr>
        <p:spPr>
          <a:xfrm>
            <a:off x="6548213" y="2822589"/>
            <a:ext cx="1" cy="14954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/>
          <p:cNvCxnSpPr>
            <a:stCxn id="129" idx="2"/>
            <a:endCxn id="130" idx="0"/>
          </p:cNvCxnSpPr>
          <p:nvPr/>
        </p:nvCxnSpPr>
        <p:spPr>
          <a:xfrm flipH="1">
            <a:off x="6546077" y="3301150"/>
            <a:ext cx="2137" cy="20297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6" name="Прямая соединительная линия 65"/>
          <p:cNvCxnSpPr>
            <a:stCxn id="128" idx="2"/>
          </p:cNvCxnSpPr>
          <p:nvPr/>
        </p:nvCxnSpPr>
        <p:spPr>
          <a:xfrm>
            <a:off x="2630325" y="4743255"/>
            <a:ext cx="0" cy="3225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>
            <a:off x="4631351" y="2948156"/>
            <a:ext cx="418704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50" dirty="0" smtClean="0"/>
              <a:t>Нет</a:t>
            </a:r>
            <a:endParaRPr lang="ru-RU" dirty="0"/>
          </a:p>
        </p:txBody>
      </p:sp>
      <p:sp>
        <p:nvSpPr>
          <p:cNvPr id="151" name="TextBox 150"/>
          <p:cNvSpPr txBox="1"/>
          <p:nvPr/>
        </p:nvSpPr>
        <p:spPr>
          <a:xfrm>
            <a:off x="5379578" y="2536305"/>
            <a:ext cx="35137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50" dirty="0" smtClean="0"/>
              <a:t>Да</a:t>
            </a:r>
            <a:endParaRPr lang="ru-RU" dirty="0"/>
          </a:p>
        </p:txBody>
      </p:sp>
      <p:sp>
        <p:nvSpPr>
          <p:cNvPr id="152" name="TextBox 151"/>
          <p:cNvSpPr txBox="1"/>
          <p:nvPr/>
        </p:nvSpPr>
        <p:spPr>
          <a:xfrm>
            <a:off x="4627334" y="3487350"/>
            <a:ext cx="34176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" dirty="0" smtClean="0"/>
              <a:t>Да</a:t>
            </a:r>
            <a:endParaRPr lang="ru-RU" dirty="0"/>
          </a:p>
        </p:txBody>
      </p:sp>
      <p:sp>
        <p:nvSpPr>
          <p:cNvPr id="153" name="TextBox 152"/>
          <p:cNvSpPr txBox="1"/>
          <p:nvPr/>
        </p:nvSpPr>
        <p:spPr>
          <a:xfrm>
            <a:off x="3070470" y="3078961"/>
            <a:ext cx="40748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" dirty="0" smtClean="0"/>
              <a:t>Нет</a:t>
            </a:r>
            <a:endParaRPr lang="ru-RU" dirty="0"/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2630325" y="5065800"/>
            <a:ext cx="174930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0" name="Прямоугольник 49"/>
          <p:cNvSpPr/>
          <p:nvPr/>
        </p:nvSpPr>
        <p:spPr>
          <a:xfrm>
            <a:off x="2793538" y="5214604"/>
            <a:ext cx="1422873" cy="329013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i="1" dirty="0" smtClean="0">
                <a:ln w="9525">
                  <a:solidFill>
                    <a:schemeClr val="tx1"/>
                  </a:solidFill>
                </a:ln>
              </a:rPr>
              <a:t>k = k-1</a:t>
            </a:r>
          </a:p>
        </p:txBody>
      </p:sp>
      <p:cxnSp>
        <p:nvCxnSpPr>
          <p:cNvPr id="25" name="Прямая соединительная линия 24"/>
          <p:cNvCxnSpPr/>
          <p:nvPr/>
        </p:nvCxnSpPr>
        <p:spPr>
          <a:xfrm flipV="1">
            <a:off x="1568062" y="5059450"/>
            <a:ext cx="12911" cy="68782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>
            <a:endCxn id="50" idx="2"/>
          </p:cNvCxnSpPr>
          <p:nvPr/>
        </p:nvCxnSpPr>
        <p:spPr>
          <a:xfrm flipV="1">
            <a:off x="3504974" y="5543617"/>
            <a:ext cx="1" cy="20366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>
            <a:stCxn id="50" idx="0"/>
          </p:cNvCxnSpPr>
          <p:nvPr/>
        </p:nvCxnSpPr>
        <p:spPr>
          <a:xfrm flipV="1">
            <a:off x="3504975" y="5065800"/>
            <a:ext cx="0" cy="14880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63022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62" name="Номер слайда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D44DB00-8B3C-4C51-A547-2B8E20D31641}" type="slidenum">
              <a:rPr lang="ru-RU" altLang="ru-RU" smtClean="0"/>
              <a:pPr eaLnBrk="1" hangingPunct="1"/>
              <a:t>12</a:t>
            </a:fld>
            <a:endParaRPr lang="ru-RU" altLang="ru-RU" smtClean="0"/>
          </a:p>
        </p:txBody>
      </p:sp>
      <p:pic>
        <p:nvPicPr>
          <p:cNvPr id="3176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26188"/>
            <a:ext cx="4038600" cy="531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64" name="Line 3"/>
          <p:cNvSpPr>
            <a:spLocks noChangeShapeType="1"/>
          </p:cNvSpPr>
          <p:nvPr/>
        </p:nvSpPr>
        <p:spPr bwMode="auto">
          <a:xfrm>
            <a:off x="323850" y="476250"/>
            <a:ext cx="84978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766" name="Text Box 6"/>
          <p:cNvSpPr txBox="1">
            <a:spLocks noChangeArrowheads="1"/>
          </p:cNvSpPr>
          <p:nvPr/>
        </p:nvSpPr>
        <p:spPr bwMode="auto">
          <a:xfrm>
            <a:off x="928688" y="1124744"/>
            <a:ext cx="22860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/>
              <a:t>Заданы</a:t>
            </a:r>
          </a:p>
        </p:txBody>
      </p:sp>
      <p:graphicFrame>
        <p:nvGraphicFramePr>
          <p:cNvPr id="3174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6941099"/>
              </p:ext>
            </p:extLst>
          </p:nvPr>
        </p:nvGraphicFramePr>
        <p:xfrm>
          <a:off x="1004888" y="1494826"/>
          <a:ext cx="2338388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70" name="Формула" r:id="rId4" imgW="1752480" imgH="431640" progId="Equation.3">
                  <p:embed/>
                </p:oleObj>
              </mc:Choice>
              <mc:Fallback>
                <p:oleObj name="Формула" r:id="rId4" imgW="175248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4888" y="1494826"/>
                        <a:ext cx="2338388" cy="576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768" name="Text Box 6"/>
          <p:cNvSpPr txBox="1">
            <a:spLocks noChangeArrowheads="1"/>
          </p:cNvSpPr>
          <p:nvPr/>
        </p:nvSpPr>
        <p:spPr bwMode="auto">
          <a:xfrm>
            <a:off x="4357688" y="1124744"/>
            <a:ext cx="34290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/>
              <a:t>Требуется найти экстремум</a:t>
            </a:r>
          </a:p>
        </p:txBody>
      </p:sp>
      <p:graphicFrame>
        <p:nvGraphicFramePr>
          <p:cNvPr id="3174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3003037"/>
              </p:ext>
            </p:extLst>
          </p:nvPr>
        </p:nvGraphicFramePr>
        <p:xfrm>
          <a:off x="4719635" y="1494631"/>
          <a:ext cx="2081213" cy="779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71" name="Формула" r:id="rId6" imgW="1562040" imgH="583920" progId="Equation.3">
                  <p:embed/>
                </p:oleObj>
              </mc:Choice>
              <mc:Fallback>
                <p:oleObj name="Формула" r:id="rId6" imgW="1562040" imgH="5839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9635" y="1494631"/>
                        <a:ext cx="2081213" cy="779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771" name="Text Box 4"/>
          <p:cNvSpPr txBox="1">
            <a:spLocks noChangeArrowheads="1"/>
          </p:cNvSpPr>
          <p:nvPr/>
        </p:nvSpPr>
        <p:spPr bwMode="auto">
          <a:xfrm>
            <a:off x="1820863" y="620688"/>
            <a:ext cx="565785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ru-RU" dirty="0" smtClean="0">
                <a:solidFill>
                  <a:srgbClr val="0000FF"/>
                </a:solidFill>
              </a:rPr>
              <a:t>2</a:t>
            </a:r>
            <a:r>
              <a:rPr lang="ru-RU" altLang="ru-RU" dirty="0" smtClean="0">
                <a:solidFill>
                  <a:srgbClr val="0000FF"/>
                </a:solidFill>
              </a:rPr>
              <a:t>.5 Метод квадратичной интерполяции</a:t>
            </a:r>
            <a:endParaRPr lang="ru-RU" altLang="ru-RU" dirty="0">
              <a:solidFill>
                <a:srgbClr val="0000FF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38727" y="2132856"/>
            <a:ext cx="798301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/>
              <a:t>-Метод относится к </a:t>
            </a:r>
            <a:r>
              <a:rPr lang="ru-RU" sz="1000" dirty="0"/>
              <a:t>группе методов </a:t>
            </a:r>
            <a:r>
              <a:rPr lang="ru-RU" sz="1000" dirty="0" smtClean="0"/>
              <a:t>аппроксимации</a:t>
            </a:r>
          </a:p>
          <a:p>
            <a:r>
              <a:rPr lang="ru-RU" sz="1000" dirty="0" smtClean="0"/>
              <a:t>-Идея метода состоит в том, чтобы аппроксимировать исследуемую функцию квадратичной функцией вида</a:t>
            </a:r>
          </a:p>
          <a:p>
            <a:endParaRPr lang="en-US" sz="1000" dirty="0" smtClean="0"/>
          </a:p>
        </p:txBody>
      </p:sp>
      <p:graphicFrame>
        <p:nvGraphicFramePr>
          <p:cNvPr id="12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7144015"/>
              </p:ext>
            </p:extLst>
          </p:nvPr>
        </p:nvGraphicFramePr>
        <p:xfrm>
          <a:off x="899592" y="2501223"/>
          <a:ext cx="2443162" cy="31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72" name="Формула" r:id="rId8" imgW="1866600" imgH="241200" progId="Equation.3">
                  <p:embed/>
                </p:oleObj>
              </mc:Choice>
              <mc:Fallback>
                <p:oleObj name="Формула" r:id="rId8" imgW="186660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2501223"/>
                        <a:ext cx="2443162" cy="314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" name="TextBox 81"/>
          <p:cNvSpPr txBox="1"/>
          <p:nvPr/>
        </p:nvSpPr>
        <p:spPr>
          <a:xfrm>
            <a:off x="3214688" y="3005279"/>
            <a:ext cx="47525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/>
              <a:t>Для которой можно легко вычислить точу экстремума (минимума) из условия равенства нулю производной</a:t>
            </a:r>
            <a:endParaRPr lang="en-US" sz="1000" dirty="0" smtClean="0"/>
          </a:p>
        </p:txBody>
      </p:sp>
      <p:graphicFrame>
        <p:nvGraphicFramePr>
          <p:cNvPr id="8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3640805"/>
              </p:ext>
            </p:extLst>
          </p:nvPr>
        </p:nvGraphicFramePr>
        <p:xfrm>
          <a:off x="928688" y="2909633"/>
          <a:ext cx="2097087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73" name="Формула" r:id="rId10" imgW="1600200" imgH="431640" progId="Equation.3">
                  <p:embed/>
                </p:oleObj>
              </mc:Choice>
              <mc:Fallback>
                <p:oleObj name="Формула" r:id="rId10" imgW="160020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8688" y="2909633"/>
                        <a:ext cx="2097087" cy="561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0" name="TextBox 89"/>
          <p:cNvSpPr txBox="1"/>
          <p:nvPr/>
        </p:nvSpPr>
        <p:spPr>
          <a:xfrm>
            <a:off x="878785" y="3509335"/>
            <a:ext cx="700558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/>
              <a:t>Коэффициенты </a:t>
            </a:r>
            <a:r>
              <a:rPr lang="en-US" sz="1000" i="1" dirty="0" smtClean="0"/>
              <a:t>a, b, c </a:t>
            </a:r>
            <a:r>
              <a:rPr lang="ru-RU" sz="1000" dirty="0" smtClean="0"/>
              <a:t>могут быть вычислены, если известны значения функции в 3 точках, например </a:t>
            </a:r>
            <a:r>
              <a:rPr lang="el-GR" sz="1000" dirty="0" smtClean="0"/>
              <a:t>α</a:t>
            </a:r>
            <a:r>
              <a:rPr lang="ru-RU" sz="1000" dirty="0" smtClean="0"/>
              <a:t>, </a:t>
            </a:r>
            <a:r>
              <a:rPr lang="el-GR" sz="1000" dirty="0" smtClean="0"/>
              <a:t>β</a:t>
            </a:r>
            <a:r>
              <a:rPr lang="ru-RU" sz="1000" dirty="0" smtClean="0"/>
              <a:t>, </a:t>
            </a:r>
            <a:r>
              <a:rPr lang="el-GR" sz="1000" dirty="0" smtClean="0"/>
              <a:t>γ</a:t>
            </a:r>
            <a:r>
              <a:rPr lang="ru-RU" sz="1000" dirty="0" smtClean="0"/>
              <a:t>.</a:t>
            </a:r>
            <a:endParaRPr lang="en-US" sz="1000" dirty="0" smtClean="0"/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3283469"/>
              </p:ext>
            </p:extLst>
          </p:nvPr>
        </p:nvGraphicFramePr>
        <p:xfrm>
          <a:off x="966788" y="3755556"/>
          <a:ext cx="2247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74" name="Формула" r:id="rId12" imgW="2247840" imgH="241200" progId="Equation.3">
                  <p:embed/>
                </p:oleObj>
              </mc:Choice>
              <mc:Fallback>
                <p:oleObj name="Формула" r:id="rId12" imgW="2247840" imgH="241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966788" y="3755556"/>
                        <a:ext cx="2247900" cy="241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" name="TextBox 91"/>
          <p:cNvSpPr txBox="1"/>
          <p:nvPr/>
        </p:nvSpPr>
        <p:spPr>
          <a:xfrm>
            <a:off x="878785" y="5772190"/>
            <a:ext cx="789305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/>
              <a:t>0) Перед первой итерацией выбирается стартовая точка </a:t>
            </a:r>
            <a:r>
              <a:rPr lang="en-US" sz="1000" i="1" dirty="0" smtClean="0"/>
              <a:t>x</a:t>
            </a:r>
            <a:r>
              <a:rPr lang="en-US" sz="1000" dirty="0" smtClean="0"/>
              <a:t>=</a:t>
            </a:r>
            <a:r>
              <a:rPr lang="en-US" sz="1000" i="1" dirty="0" smtClean="0"/>
              <a:t>A</a:t>
            </a:r>
            <a:r>
              <a:rPr lang="ru-RU" sz="1000" dirty="0" smtClean="0"/>
              <a:t>, в ней вычисляется значение функции </a:t>
            </a:r>
            <a:r>
              <a:rPr lang="en-US" sz="1000" i="1" dirty="0" smtClean="0"/>
              <a:t>f(A)</a:t>
            </a:r>
            <a:r>
              <a:rPr lang="en-US" sz="1000" dirty="0" smtClean="0"/>
              <a:t>.</a:t>
            </a:r>
          </a:p>
          <a:p>
            <a:r>
              <a:rPr lang="ru-RU" sz="1000" dirty="0" smtClean="0"/>
              <a:t>Аргументу дается приращение</a:t>
            </a:r>
            <a:r>
              <a:rPr lang="en-US" sz="1000" dirty="0" smtClean="0"/>
              <a:t> </a:t>
            </a:r>
            <a:r>
              <a:rPr lang="en-US" sz="1000" i="1" dirty="0" smtClean="0"/>
              <a:t>h</a:t>
            </a:r>
            <a:r>
              <a:rPr lang="en-US" sz="1000" dirty="0" smtClean="0"/>
              <a:t> </a:t>
            </a:r>
            <a:r>
              <a:rPr lang="ru-RU" sz="1000" dirty="0" smtClean="0"/>
              <a:t>и вычисляется точка  </a:t>
            </a:r>
            <a:r>
              <a:rPr lang="en-US" sz="1000" i="1" dirty="0" smtClean="0"/>
              <a:t>f</a:t>
            </a:r>
            <a:r>
              <a:rPr lang="ru-RU" sz="1000" i="1" dirty="0" smtClean="0"/>
              <a:t>(</a:t>
            </a:r>
            <a:r>
              <a:rPr lang="en-US" sz="1000" i="1" dirty="0" err="1" smtClean="0"/>
              <a:t>A+h</a:t>
            </a:r>
            <a:r>
              <a:rPr lang="en-US" sz="1000" i="1" dirty="0" smtClean="0"/>
              <a:t>)</a:t>
            </a:r>
            <a:r>
              <a:rPr lang="en-US" sz="1000" dirty="0" smtClean="0"/>
              <a:t> </a:t>
            </a:r>
            <a:r>
              <a:rPr lang="ru-RU" sz="1000" dirty="0" smtClean="0"/>
              <a:t>, если </a:t>
            </a:r>
            <a:r>
              <a:rPr lang="en-US" sz="1000" i="1" dirty="0"/>
              <a:t>f</a:t>
            </a:r>
            <a:r>
              <a:rPr lang="ru-RU" sz="1000" i="1" dirty="0"/>
              <a:t>(</a:t>
            </a:r>
            <a:r>
              <a:rPr lang="en-US" sz="1000" i="1" dirty="0" err="1" smtClean="0"/>
              <a:t>A+h</a:t>
            </a:r>
            <a:r>
              <a:rPr lang="en-US" sz="1000" i="1" dirty="0" smtClean="0"/>
              <a:t>)&lt;f(A)</a:t>
            </a:r>
            <a:r>
              <a:rPr lang="ru-RU" sz="1000" i="1" dirty="0" smtClean="0"/>
              <a:t>, </a:t>
            </a:r>
            <a:r>
              <a:rPr lang="ru-RU" sz="1000" dirty="0" smtClean="0"/>
              <a:t>то вычисляется третья точка </a:t>
            </a:r>
            <a:r>
              <a:rPr lang="en-US" sz="1000" i="1" dirty="0" smtClean="0"/>
              <a:t>f(A</a:t>
            </a:r>
            <a:r>
              <a:rPr lang="en-US" sz="1000" dirty="0" smtClean="0"/>
              <a:t>+2</a:t>
            </a:r>
            <a:r>
              <a:rPr lang="en-US" sz="1000" i="1" dirty="0" smtClean="0"/>
              <a:t>h</a:t>
            </a:r>
            <a:r>
              <a:rPr lang="en-US" sz="1000" dirty="0" smtClean="0"/>
              <a:t>),</a:t>
            </a:r>
          </a:p>
          <a:p>
            <a:r>
              <a:rPr lang="ru-RU" sz="1000" dirty="0"/>
              <a:t>если </a:t>
            </a:r>
            <a:r>
              <a:rPr lang="en-US" sz="1000" i="1" dirty="0"/>
              <a:t>f</a:t>
            </a:r>
            <a:r>
              <a:rPr lang="ru-RU" sz="1000" i="1" dirty="0"/>
              <a:t>(</a:t>
            </a:r>
            <a:r>
              <a:rPr lang="en-US" sz="1000" i="1" dirty="0" err="1" smtClean="0"/>
              <a:t>A+h</a:t>
            </a:r>
            <a:r>
              <a:rPr lang="en-US" sz="1000" i="1" dirty="0" smtClean="0"/>
              <a:t>)&gt;f(A</a:t>
            </a:r>
            <a:r>
              <a:rPr lang="en-US" sz="1000" i="1" dirty="0"/>
              <a:t>)</a:t>
            </a:r>
            <a:r>
              <a:rPr lang="ru-RU" sz="1000" i="1" dirty="0"/>
              <a:t>, </a:t>
            </a:r>
            <a:r>
              <a:rPr lang="ru-RU" sz="1000" dirty="0"/>
              <a:t>то </a:t>
            </a:r>
            <a:r>
              <a:rPr lang="ru-RU" sz="1000" dirty="0" smtClean="0"/>
              <a:t>третья точка</a:t>
            </a:r>
            <a:r>
              <a:rPr lang="en-US" sz="1000" dirty="0" smtClean="0"/>
              <a:t> </a:t>
            </a:r>
            <a:r>
              <a:rPr lang="ru-RU" sz="1000" dirty="0" smtClean="0"/>
              <a:t>вычисляется</a:t>
            </a:r>
            <a:r>
              <a:rPr lang="en-US" sz="1000" dirty="0" smtClean="0"/>
              <a:t>, </a:t>
            </a:r>
            <a:r>
              <a:rPr lang="ru-RU" sz="1000" dirty="0" smtClean="0"/>
              <a:t>как  </a:t>
            </a:r>
            <a:r>
              <a:rPr lang="en-US" sz="1000" i="1" dirty="0" smtClean="0"/>
              <a:t>f(A-h).</a:t>
            </a:r>
            <a:endParaRPr lang="en-US" sz="1000" dirty="0" smtClean="0"/>
          </a:p>
        </p:txBody>
      </p:sp>
      <p:graphicFrame>
        <p:nvGraphicFramePr>
          <p:cNvPr id="93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1829345"/>
              </p:ext>
            </p:extLst>
          </p:nvPr>
        </p:nvGraphicFramePr>
        <p:xfrm>
          <a:off x="1034133" y="4077072"/>
          <a:ext cx="2211388" cy="11077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75" name="Формула" r:id="rId14" imgW="1688760" imgH="1041120" progId="Equation.3">
                  <p:embed/>
                </p:oleObj>
              </mc:Choice>
              <mc:Fallback>
                <p:oleObj name="Формула" r:id="rId14" imgW="1688760" imgH="10411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4133" y="4077072"/>
                        <a:ext cx="2211388" cy="110770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0093847"/>
              </p:ext>
            </p:extLst>
          </p:nvPr>
        </p:nvGraphicFramePr>
        <p:xfrm>
          <a:off x="3492971" y="4077072"/>
          <a:ext cx="25781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76" name="Формула" r:id="rId16" imgW="2577960" imgH="241200" progId="Equation.3">
                  <p:embed/>
                </p:oleObj>
              </mc:Choice>
              <mc:Fallback>
                <p:oleObj name="Формула" r:id="rId16" imgW="2577960" imgH="241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3492971" y="4077072"/>
                        <a:ext cx="2578100" cy="241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1751201"/>
              </p:ext>
            </p:extLst>
          </p:nvPr>
        </p:nvGraphicFramePr>
        <p:xfrm>
          <a:off x="3491880" y="4365104"/>
          <a:ext cx="29718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77" name="Формула" r:id="rId18" imgW="2971800" imgH="253800" progId="Equation.3">
                  <p:embed/>
                </p:oleObj>
              </mc:Choice>
              <mc:Fallback>
                <p:oleObj name="Формула" r:id="rId18" imgW="2971800" imgH="2538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3491880" y="4365104"/>
                        <a:ext cx="2971800" cy="254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820107"/>
              </p:ext>
            </p:extLst>
          </p:nvPr>
        </p:nvGraphicFramePr>
        <p:xfrm>
          <a:off x="3476724" y="4653136"/>
          <a:ext cx="31115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78" name="Формула" r:id="rId20" imgW="3111480" imgH="241200" progId="Equation.3">
                  <p:embed/>
                </p:oleObj>
              </mc:Choice>
              <mc:Fallback>
                <p:oleObj name="Формула" r:id="rId20" imgW="3111480" imgH="241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3476724" y="4653136"/>
                        <a:ext cx="3111500" cy="241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4" name="Объект 9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93768639"/>
              </p:ext>
            </p:extLst>
          </p:nvPr>
        </p:nvGraphicFramePr>
        <p:xfrm>
          <a:off x="2375892" y="5250656"/>
          <a:ext cx="39243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79" name="Формула" r:id="rId22" imgW="3924000" imgH="482400" progId="Equation.3">
                  <p:embed/>
                </p:oleObj>
              </mc:Choice>
              <mc:Fallback>
                <p:oleObj name="Формула" r:id="rId22" imgW="3924000" imgH="4824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2375892" y="5250656"/>
                        <a:ext cx="3924300" cy="482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44319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Полилиния 53"/>
          <p:cNvSpPr/>
          <p:nvPr/>
        </p:nvSpPr>
        <p:spPr>
          <a:xfrm>
            <a:off x="1230594" y="2717563"/>
            <a:ext cx="5742774" cy="1662119"/>
          </a:xfrm>
          <a:custGeom>
            <a:avLst/>
            <a:gdLst>
              <a:gd name="connsiteX0" fmla="*/ 0 w 5742774"/>
              <a:gd name="connsiteY0" fmla="*/ 0 h 1662119"/>
              <a:gd name="connsiteX1" fmla="*/ 777668 w 5742774"/>
              <a:gd name="connsiteY1" fmla="*/ 512747 h 1662119"/>
              <a:gd name="connsiteX2" fmla="*/ 1136591 w 5742774"/>
              <a:gd name="connsiteY2" fmla="*/ 897308 h 1662119"/>
              <a:gd name="connsiteX3" fmla="*/ 1461331 w 5742774"/>
              <a:gd name="connsiteY3" fmla="*/ 1119499 h 1662119"/>
              <a:gd name="connsiteX4" fmla="*/ 2247544 w 5742774"/>
              <a:gd name="connsiteY4" fmla="*/ 1435693 h 1662119"/>
              <a:gd name="connsiteX5" fmla="*/ 3760150 w 5742774"/>
              <a:gd name="connsiteY5" fmla="*/ 1657884 h 1662119"/>
              <a:gd name="connsiteX6" fmla="*/ 4819828 w 5742774"/>
              <a:gd name="connsiteY6" fmla="*/ 1239140 h 1662119"/>
              <a:gd name="connsiteX7" fmla="*/ 5742774 w 5742774"/>
              <a:gd name="connsiteY7" fmla="*/ 188007 h 1662119"/>
              <a:gd name="connsiteX8" fmla="*/ 5742774 w 5742774"/>
              <a:gd name="connsiteY8" fmla="*/ 188007 h 1662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742774" h="1662119">
                <a:moveTo>
                  <a:pt x="0" y="0"/>
                </a:moveTo>
                <a:cubicBezTo>
                  <a:pt x="294118" y="181598"/>
                  <a:pt x="588236" y="363196"/>
                  <a:pt x="777668" y="512747"/>
                </a:cubicBezTo>
                <a:cubicBezTo>
                  <a:pt x="967100" y="662298"/>
                  <a:pt x="1022647" y="796183"/>
                  <a:pt x="1136591" y="897308"/>
                </a:cubicBezTo>
                <a:cubicBezTo>
                  <a:pt x="1250535" y="998433"/>
                  <a:pt x="1276172" y="1029768"/>
                  <a:pt x="1461331" y="1119499"/>
                </a:cubicBezTo>
                <a:cubicBezTo>
                  <a:pt x="1646490" y="1209230"/>
                  <a:pt x="1864408" y="1345962"/>
                  <a:pt x="2247544" y="1435693"/>
                </a:cubicBezTo>
                <a:cubicBezTo>
                  <a:pt x="2630680" y="1525424"/>
                  <a:pt x="3331436" y="1690643"/>
                  <a:pt x="3760150" y="1657884"/>
                </a:cubicBezTo>
                <a:cubicBezTo>
                  <a:pt x="4188864" y="1625125"/>
                  <a:pt x="4489391" y="1484119"/>
                  <a:pt x="4819828" y="1239140"/>
                </a:cubicBezTo>
                <a:cubicBezTo>
                  <a:pt x="5150265" y="994161"/>
                  <a:pt x="5742774" y="188007"/>
                  <a:pt x="5742774" y="188007"/>
                </a:cubicBezTo>
                <a:lnTo>
                  <a:pt x="5742774" y="188007"/>
                </a:ln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762" name="Номер слайда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D44DB00-8B3C-4C51-A547-2B8E20D31641}" type="slidenum">
              <a:rPr lang="ru-RU" altLang="ru-RU" smtClean="0"/>
              <a:pPr eaLnBrk="1" hangingPunct="1"/>
              <a:t>13</a:t>
            </a:fld>
            <a:endParaRPr lang="ru-RU" altLang="ru-RU" smtClean="0"/>
          </a:p>
        </p:txBody>
      </p:sp>
      <p:pic>
        <p:nvPicPr>
          <p:cNvPr id="3176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26188"/>
            <a:ext cx="4038600" cy="531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64" name="Line 3"/>
          <p:cNvSpPr>
            <a:spLocks noChangeShapeType="1"/>
          </p:cNvSpPr>
          <p:nvPr/>
        </p:nvSpPr>
        <p:spPr bwMode="auto">
          <a:xfrm>
            <a:off x="323850" y="476250"/>
            <a:ext cx="84978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771" name="Text Box 4"/>
          <p:cNvSpPr txBox="1">
            <a:spLocks noChangeArrowheads="1"/>
          </p:cNvSpPr>
          <p:nvPr/>
        </p:nvSpPr>
        <p:spPr bwMode="auto">
          <a:xfrm>
            <a:off x="1820863" y="620688"/>
            <a:ext cx="565785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altLang="ru-RU" dirty="0" smtClean="0"/>
              <a:t>Метод квадратичной интерполяции</a:t>
            </a:r>
            <a:endParaRPr lang="ru-RU" alt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878785" y="1124744"/>
            <a:ext cx="6717551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/>
              <a:t>1) Для полученных 3 точек, согласно (*) вычисляется значение экстремума аппроксимирующей функции.</a:t>
            </a:r>
          </a:p>
          <a:p>
            <a:r>
              <a:rPr lang="ru-RU" sz="1000" dirty="0" smtClean="0"/>
              <a:t>2) Проверяется условие сходимости, например, по изменению значения функции, по отношению к ее значению на предыдущей итерации.</a:t>
            </a:r>
          </a:p>
          <a:p>
            <a:r>
              <a:rPr lang="ru-RU" sz="1000" dirty="0" smtClean="0"/>
              <a:t>3) Если условие сходимости выполнено, то процесс останавливается и за результат </a:t>
            </a:r>
            <a:r>
              <a:rPr lang="en-US" sz="1000" dirty="0" smtClean="0"/>
              <a:t>x* </a:t>
            </a:r>
            <a:r>
              <a:rPr lang="ru-RU" sz="1000" dirty="0" smtClean="0"/>
              <a:t>принимается,   полученное на последней итерации.</a:t>
            </a:r>
          </a:p>
          <a:p>
            <a:r>
              <a:rPr lang="ru-RU" sz="1000" dirty="0" smtClean="0"/>
              <a:t>4) Если условие сходимости не выполнено, то из 3 точек отбрасывается «наихудшая», а вместо принимается значение       и производится переход к п.1.</a:t>
            </a: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6401721"/>
              </p:ext>
            </p:extLst>
          </p:nvPr>
        </p:nvGraphicFramePr>
        <p:xfrm>
          <a:off x="7020272" y="1583263"/>
          <a:ext cx="1778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30" name="Формула" r:id="rId4" imgW="177480" imgH="203040" progId="Equation.3">
                  <p:embed/>
                </p:oleObj>
              </mc:Choice>
              <mc:Fallback>
                <p:oleObj name="Формула" r:id="rId4" imgW="177480" imgH="2030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020272" y="1583263"/>
                        <a:ext cx="177800" cy="203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Объект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7767476"/>
              </p:ext>
            </p:extLst>
          </p:nvPr>
        </p:nvGraphicFramePr>
        <p:xfrm>
          <a:off x="1547664" y="2060848"/>
          <a:ext cx="1778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31" name="Формула" r:id="rId6" imgW="177480" imgH="203040" progId="Equation.3">
                  <p:embed/>
                </p:oleObj>
              </mc:Choice>
              <mc:Fallback>
                <p:oleObj name="Формула" r:id="rId6" imgW="177480" imgH="2030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47664" y="2060848"/>
                        <a:ext cx="177800" cy="203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Прямая со стрелкой 10"/>
          <p:cNvCxnSpPr/>
          <p:nvPr/>
        </p:nvCxnSpPr>
        <p:spPr>
          <a:xfrm flipV="1">
            <a:off x="1043608" y="2636912"/>
            <a:ext cx="0" cy="237626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1043608" y="5013176"/>
            <a:ext cx="6435105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0" name="Объект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1090963"/>
              </p:ext>
            </p:extLst>
          </p:nvPr>
        </p:nvGraphicFramePr>
        <p:xfrm>
          <a:off x="7308304" y="5071938"/>
          <a:ext cx="233909" cy="257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32" name="Формула" r:id="rId7" imgW="126720" imgH="139680" progId="Equation.3">
                  <p:embed/>
                </p:oleObj>
              </mc:Choice>
              <mc:Fallback>
                <p:oleObj name="Формула" r:id="rId7" imgW="126720" imgH="1396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7308304" y="5071938"/>
                        <a:ext cx="233909" cy="257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Объект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76102"/>
              </p:ext>
            </p:extLst>
          </p:nvPr>
        </p:nvGraphicFramePr>
        <p:xfrm>
          <a:off x="593547" y="2504144"/>
          <a:ext cx="450061" cy="2655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33" name="Формула" r:id="rId9" imgW="342720" imgH="203040" progId="Equation.3">
                  <p:embed/>
                </p:oleObj>
              </mc:Choice>
              <mc:Fallback>
                <p:oleObj name="Формула" r:id="rId9" imgW="342720" imgH="2030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93547" y="2504144"/>
                        <a:ext cx="450061" cy="26553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6" name="Прямая со стрелкой 15"/>
          <p:cNvCxnSpPr/>
          <p:nvPr/>
        </p:nvCxnSpPr>
        <p:spPr>
          <a:xfrm flipV="1">
            <a:off x="2019300" y="3231356"/>
            <a:ext cx="0" cy="1781820"/>
          </a:xfrm>
          <a:prstGeom prst="straightConnector1">
            <a:avLst/>
          </a:prstGeom>
          <a:ln>
            <a:solidFill>
              <a:schemeClr val="tx1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6" name="Объект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8318055"/>
              </p:ext>
            </p:extLst>
          </p:nvPr>
        </p:nvGraphicFramePr>
        <p:xfrm>
          <a:off x="1772824" y="5127476"/>
          <a:ext cx="175617" cy="1904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34" name="Формула" r:id="rId11" imgW="152280" imgH="164880" progId="Equation.3">
                  <p:embed/>
                </p:oleObj>
              </mc:Choice>
              <mc:Fallback>
                <p:oleObj name="Формула" r:id="rId11" imgW="152280" imgH="1648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772824" y="5127476"/>
                        <a:ext cx="175617" cy="19049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8" name="Прямая со стрелкой 37"/>
          <p:cNvCxnSpPr/>
          <p:nvPr/>
        </p:nvCxnSpPr>
        <p:spPr>
          <a:xfrm flipV="1">
            <a:off x="2359218" y="3597779"/>
            <a:ext cx="0" cy="1415397"/>
          </a:xfrm>
          <a:prstGeom prst="straightConnector1">
            <a:avLst/>
          </a:prstGeom>
          <a:ln>
            <a:solidFill>
              <a:schemeClr val="tx1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0" name="Объект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3490504"/>
              </p:ext>
            </p:extLst>
          </p:nvPr>
        </p:nvGraphicFramePr>
        <p:xfrm>
          <a:off x="2105084" y="5400949"/>
          <a:ext cx="458652" cy="2212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35" name="Формула" r:id="rId13" imgW="368280" imgH="177480" progId="Equation.3">
                  <p:embed/>
                </p:oleObj>
              </mc:Choice>
              <mc:Fallback>
                <p:oleObj name="Формула" r:id="rId13" imgW="368280" imgH="177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2105084" y="5400949"/>
                        <a:ext cx="458652" cy="22127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8" name="Прямая со стрелкой 47"/>
          <p:cNvCxnSpPr/>
          <p:nvPr/>
        </p:nvCxnSpPr>
        <p:spPr>
          <a:xfrm flipH="1" flipV="1">
            <a:off x="2683952" y="3825044"/>
            <a:ext cx="1" cy="1188133"/>
          </a:xfrm>
          <a:prstGeom prst="straightConnector1">
            <a:avLst/>
          </a:prstGeom>
          <a:ln>
            <a:solidFill>
              <a:schemeClr val="tx1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0" name="Объект 4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9064770"/>
              </p:ext>
            </p:extLst>
          </p:nvPr>
        </p:nvGraphicFramePr>
        <p:xfrm>
          <a:off x="2478270" y="5128656"/>
          <a:ext cx="521296" cy="2085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36" name="Формула" r:id="rId15" imgW="444240" imgH="177480" progId="Equation.3">
                  <p:embed/>
                </p:oleObj>
              </mc:Choice>
              <mc:Fallback>
                <p:oleObj name="Формула" r:id="rId15" imgW="444240" imgH="177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2478270" y="5128656"/>
                        <a:ext cx="521296" cy="20851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Полилиния 34"/>
          <p:cNvSpPr/>
          <p:nvPr/>
        </p:nvSpPr>
        <p:spPr>
          <a:xfrm>
            <a:off x="1666430" y="2558627"/>
            <a:ext cx="2762287" cy="1373669"/>
          </a:xfrm>
          <a:custGeom>
            <a:avLst/>
            <a:gdLst>
              <a:gd name="connsiteX0" fmla="*/ 0 w 2762287"/>
              <a:gd name="connsiteY0" fmla="*/ 82023 h 1373669"/>
              <a:gd name="connsiteX1" fmla="*/ 341832 w 2762287"/>
              <a:gd name="connsiteY1" fmla="*/ 671683 h 1373669"/>
              <a:gd name="connsiteX2" fmla="*/ 888763 w 2762287"/>
              <a:gd name="connsiteY2" fmla="*/ 1201523 h 1373669"/>
              <a:gd name="connsiteX3" fmla="*/ 1469877 w 2762287"/>
              <a:gd name="connsiteY3" fmla="*/ 1372438 h 1373669"/>
              <a:gd name="connsiteX4" fmla="*/ 2008262 w 2762287"/>
              <a:gd name="connsiteY4" fmla="*/ 1244252 h 1373669"/>
              <a:gd name="connsiteX5" fmla="*/ 2478280 w 2762287"/>
              <a:gd name="connsiteY5" fmla="*/ 688775 h 1373669"/>
              <a:gd name="connsiteX6" fmla="*/ 2734654 w 2762287"/>
              <a:gd name="connsiteY6" fmla="*/ 82023 h 1373669"/>
              <a:gd name="connsiteX7" fmla="*/ 2743200 w 2762287"/>
              <a:gd name="connsiteY7" fmla="*/ 22203 h 13736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762287" h="1373669">
                <a:moveTo>
                  <a:pt x="0" y="82023"/>
                </a:moveTo>
                <a:cubicBezTo>
                  <a:pt x="96852" y="283561"/>
                  <a:pt x="193705" y="485100"/>
                  <a:pt x="341832" y="671683"/>
                </a:cubicBezTo>
                <a:cubicBezTo>
                  <a:pt x="489959" y="858266"/>
                  <a:pt x="700755" y="1084730"/>
                  <a:pt x="888763" y="1201523"/>
                </a:cubicBezTo>
                <a:cubicBezTo>
                  <a:pt x="1076771" y="1318316"/>
                  <a:pt x="1283294" y="1365316"/>
                  <a:pt x="1469877" y="1372438"/>
                </a:cubicBezTo>
                <a:cubicBezTo>
                  <a:pt x="1656460" y="1379560"/>
                  <a:pt x="1840195" y="1358196"/>
                  <a:pt x="2008262" y="1244252"/>
                </a:cubicBezTo>
                <a:cubicBezTo>
                  <a:pt x="2176329" y="1130308"/>
                  <a:pt x="2357215" y="882480"/>
                  <a:pt x="2478280" y="688775"/>
                </a:cubicBezTo>
                <a:cubicBezTo>
                  <a:pt x="2599345" y="495070"/>
                  <a:pt x="2690501" y="193118"/>
                  <a:pt x="2734654" y="82023"/>
                </a:cubicBezTo>
                <a:cubicBezTo>
                  <a:pt x="2778807" y="-29072"/>
                  <a:pt x="2761003" y="-3435"/>
                  <a:pt x="2743200" y="22203"/>
                </a:cubicBezTo>
              </a:path>
            </a:pathLst>
          </a:cu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 w="9525">
                <a:solidFill>
                  <a:schemeClr val="tx1"/>
                </a:solidFill>
              </a:ln>
            </a:endParaRPr>
          </a:p>
        </p:txBody>
      </p:sp>
      <p:cxnSp>
        <p:nvCxnSpPr>
          <p:cNvPr id="61" name="Прямая со стрелкой 60"/>
          <p:cNvCxnSpPr/>
          <p:nvPr/>
        </p:nvCxnSpPr>
        <p:spPr>
          <a:xfrm flipV="1">
            <a:off x="3179608" y="3932297"/>
            <a:ext cx="1" cy="1080880"/>
          </a:xfrm>
          <a:prstGeom prst="straightConnector1">
            <a:avLst/>
          </a:prstGeom>
          <a:ln>
            <a:solidFill>
              <a:srgbClr val="0000FF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5" name="Объект 4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6498100"/>
              </p:ext>
            </p:extLst>
          </p:nvPr>
        </p:nvGraphicFramePr>
        <p:xfrm>
          <a:off x="3078163" y="5064125"/>
          <a:ext cx="203200" cy="263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37" name="Формула" r:id="rId17" imgW="177480" imgH="228600" progId="Equation.3">
                  <p:embed/>
                </p:oleObj>
              </mc:Choice>
              <mc:Fallback>
                <p:oleObj name="Формула" r:id="rId17" imgW="17748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8163" y="5064125"/>
                        <a:ext cx="203200" cy="263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7" name="Прямая соединительная линия 46"/>
          <p:cNvCxnSpPr/>
          <p:nvPr/>
        </p:nvCxnSpPr>
        <p:spPr>
          <a:xfrm flipV="1">
            <a:off x="1922804" y="3136307"/>
            <a:ext cx="205099" cy="17946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>
            <a:off x="1922804" y="3136307"/>
            <a:ext cx="205099" cy="17946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 стрелкой 72"/>
          <p:cNvCxnSpPr/>
          <p:nvPr/>
        </p:nvCxnSpPr>
        <p:spPr>
          <a:xfrm flipV="1">
            <a:off x="3180181" y="4050707"/>
            <a:ext cx="0" cy="962472"/>
          </a:xfrm>
          <a:prstGeom prst="straightConnector1">
            <a:avLst/>
          </a:prstGeom>
          <a:ln>
            <a:solidFill>
              <a:srgbClr val="0000FF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7" name="Объект 7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6709366"/>
              </p:ext>
            </p:extLst>
          </p:nvPr>
        </p:nvGraphicFramePr>
        <p:xfrm>
          <a:off x="4427539" y="2409913"/>
          <a:ext cx="443496" cy="2999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38" name="Формула" r:id="rId19" imgW="355320" imgH="241200" progId="Equation.3">
                  <p:embed/>
                </p:oleObj>
              </mc:Choice>
              <mc:Fallback>
                <p:oleObj name="Формула" r:id="rId19" imgW="355320" imgH="241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4427539" y="2409913"/>
                        <a:ext cx="443496" cy="29994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" name="Объект 7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2353218"/>
              </p:ext>
            </p:extLst>
          </p:nvPr>
        </p:nvGraphicFramePr>
        <p:xfrm>
          <a:off x="6748337" y="2584795"/>
          <a:ext cx="450061" cy="2655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39" name="Формула" r:id="rId21" imgW="342720" imgH="203040" progId="Equation.3">
                  <p:embed/>
                </p:oleObj>
              </mc:Choice>
              <mc:Fallback>
                <p:oleObj name="Формула" r:id="rId21" imgW="342720" imgH="2030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6748337" y="2584795"/>
                        <a:ext cx="450061" cy="26553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2" name="Полилиния 61"/>
          <p:cNvSpPr/>
          <p:nvPr/>
        </p:nvSpPr>
        <p:spPr>
          <a:xfrm>
            <a:off x="1452784" y="2657742"/>
            <a:ext cx="3768696" cy="1476787"/>
          </a:xfrm>
          <a:custGeom>
            <a:avLst/>
            <a:gdLst>
              <a:gd name="connsiteX0" fmla="*/ 0 w 3614871"/>
              <a:gd name="connsiteY0" fmla="*/ 145278 h 1536439"/>
              <a:gd name="connsiteX1" fmla="*/ 752030 w 3614871"/>
              <a:gd name="connsiteY1" fmla="*/ 931491 h 1536439"/>
              <a:gd name="connsiteX2" fmla="*/ 1076770 w 3614871"/>
              <a:gd name="connsiteY2" fmla="*/ 1179319 h 1536439"/>
              <a:gd name="connsiteX3" fmla="*/ 1572427 w 3614871"/>
              <a:gd name="connsiteY3" fmla="*/ 1401510 h 1536439"/>
              <a:gd name="connsiteX4" fmla="*/ 2033899 w 3614871"/>
              <a:gd name="connsiteY4" fmla="*/ 1529697 h 1536439"/>
              <a:gd name="connsiteX5" fmla="*/ 2555193 w 3614871"/>
              <a:gd name="connsiteY5" fmla="*/ 1196411 h 1536439"/>
              <a:gd name="connsiteX6" fmla="*/ 2837204 w 3614871"/>
              <a:gd name="connsiteY6" fmla="*/ 914400 h 1536439"/>
              <a:gd name="connsiteX7" fmla="*/ 3614871 w 3614871"/>
              <a:gd name="connsiteY7" fmla="*/ 0 h 1536439"/>
              <a:gd name="connsiteX8" fmla="*/ 3614871 w 3614871"/>
              <a:gd name="connsiteY8" fmla="*/ 0 h 1536439"/>
              <a:gd name="connsiteX0" fmla="*/ 0 w 3614871"/>
              <a:gd name="connsiteY0" fmla="*/ 145278 h 1458443"/>
              <a:gd name="connsiteX1" fmla="*/ 752030 w 3614871"/>
              <a:gd name="connsiteY1" fmla="*/ 931491 h 1458443"/>
              <a:gd name="connsiteX2" fmla="*/ 1076770 w 3614871"/>
              <a:gd name="connsiteY2" fmla="*/ 1179319 h 1458443"/>
              <a:gd name="connsiteX3" fmla="*/ 1572427 w 3614871"/>
              <a:gd name="connsiteY3" fmla="*/ 1401510 h 1458443"/>
              <a:gd name="connsiteX4" fmla="*/ 2136448 w 3614871"/>
              <a:gd name="connsiteY4" fmla="*/ 1444239 h 1458443"/>
              <a:gd name="connsiteX5" fmla="*/ 2555193 w 3614871"/>
              <a:gd name="connsiteY5" fmla="*/ 1196411 h 1458443"/>
              <a:gd name="connsiteX6" fmla="*/ 2837204 w 3614871"/>
              <a:gd name="connsiteY6" fmla="*/ 914400 h 1458443"/>
              <a:gd name="connsiteX7" fmla="*/ 3614871 w 3614871"/>
              <a:gd name="connsiteY7" fmla="*/ 0 h 1458443"/>
              <a:gd name="connsiteX8" fmla="*/ 3614871 w 3614871"/>
              <a:gd name="connsiteY8" fmla="*/ 0 h 1458443"/>
              <a:gd name="connsiteX0" fmla="*/ 0 w 3614871"/>
              <a:gd name="connsiteY0" fmla="*/ 145278 h 1462826"/>
              <a:gd name="connsiteX1" fmla="*/ 752030 w 3614871"/>
              <a:gd name="connsiteY1" fmla="*/ 931491 h 1462826"/>
              <a:gd name="connsiteX2" fmla="*/ 1076770 w 3614871"/>
              <a:gd name="connsiteY2" fmla="*/ 1179319 h 1462826"/>
              <a:gd name="connsiteX3" fmla="*/ 1572427 w 3614871"/>
              <a:gd name="connsiteY3" fmla="*/ 1401510 h 1462826"/>
              <a:gd name="connsiteX4" fmla="*/ 2136448 w 3614871"/>
              <a:gd name="connsiteY4" fmla="*/ 1444239 h 1462826"/>
              <a:gd name="connsiteX5" fmla="*/ 2623559 w 3614871"/>
              <a:gd name="connsiteY5" fmla="*/ 1136590 h 1462826"/>
              <a:gd name="connsiteX6" fmla="*/ 2837204 w 3614871"/>
              <a:gd name="connsiteY6" fmla="*/ 914400 h 1462826"/>
              <a:gd name="connsiteX7" fmla="*/ 3614871 w 3614871"/>
              <a:gd name="connsiteY7" fmla="*/ 0 h 1462826"/>
              <a:gd name="connsiteX8" fmla="*/ 3614871 w 3614871"/>
              <a:gd name="connsiteY8" fmla="*/ 0 h 1462826"/>
              <a:gd name="connsiteX0" fmla="*/ 0 w 3614871"/>
              <a:gd name="connsiteY0" fmla="*/ 145278 h 1462826"/>
              <a:gd name="connsiteX1" fmla="*/ 752030 w 3614871"/>
              <a:gd name="connsiteY1" fmla="*/ 931491 h 1462826"/>
              <a:gd name="connsiteX2" fmla="*/ 1076770 w 3614871"/>
              <a:gd name="connsiteY2" fmla="*/ 1179319 h 1462826"/>
              <a:gd name="connsiteX3" fmla="*/ 1572427 w 3614871"/>
              <a:gd name="connsiteY3" fmla="*/ 1401510 h 1462826"/>
              <a:gd name="connsiteX4" fmla="*/ 2136448 w 3614871"/>
              <a:gd name="connsiteY4" fmla="*/ 1444239 h 1462826"/>
              <a:gd name="connsiteX5" fmla="*/ 2623559 w 3614871"/>
              <a:gd name="connsiteY5" fmla="*/ 1136590 h 1462826"/>
              <a:gd name="connsiteX6" fmla="*/ 2837204 w 3614871"/>
              <a:gd name="connsiteY6" fmla="*/ 914400 h 1462826"/>
              <a:gd name="connsiteX7" fmla="*/ 3614871 w 3614871"/>
              <a:gd name="connsiteY7" fmla="*/ 0 h 1462826"/>
              <a:gd name="connsiteX8" fmla="*/ 3614871 w 3614871"/>
              <a:gd name="connsiteY8" fmla="*/ 0 h 1462826"/>
              <a:gd name="connsiteX0" fmla="*/ 0 w 3725967"/>
              <a:gd name="connsiteY0" fmla="*/ 17091 h 1462826"/>
              <a:gd name="connsiteX1" fmla="*/ 863126 w 3725967"/>
              <a:gd name="connsiteY1" fmla="*/ 931491 h 1462826"/>
              <a:gd name="connsiteX2" fmla="*/ 1187866 w 3725967"/>
              <a:gd name="connsiteY2" fmla="*/ 1179319 h 1462826"/>
              <a:gd name="connsiteX3" fmla="*/ 1683523 w 3725967"/>
              <a:gd name="connsiteY3" fmla="*/ 1401510 h 1462826"/>
              <a:gd name="connsiteX4" fmla="*/ 2247544 w 3725967"/>
              <a:gd name="connsiteY4" fmla="*/ 1444239 h 1462826"/>
              <a:gd name="connsiteX5" fmla="*/ 2734655 w 3725967"/>
              <a:gd name="connsiteY5" fmla="*/ 1136590 h 1462826"/>
              <a:gd name="connsiteX6" fmla="*/ 2948300 w 3725967"/>
              <a:gd name="connsiteY6" fmla="*/ 914400 h 1462826"/>
              <a:gd name="connsiteX7" fmla="*/ 3725967 w 3725967"/>
              <a:gd name="connsiteY7" fmla="*/ 0 h 1462826"/>
              <a:gd name="connsiteX8" fmla="*/ 3725967 w 3725967"/>
              <a:gd name="connsiteY8" fmla="*/ 0 h 1462826"/>
              <a:gd name="connsiteX0" fmla="*/ 0 w 3725967"/>
              <a:gd name="connsiteY0" fmla="*/ 17091 h 1499968"/>
              <a:gd name="connsiteX1" fmla="*/ 863126 w 3725967"/>
              <a:gd name="connsiteY1" fmla="*/ 931491 h 1499968"/>
              <a:gd name="connsiteX2" fmla="*/ 1187866 w 3725967"/>
              <a:gd name="connsiteY2" fmla="*/ 1179319 h 1499968"/>
              <a:gd name="connsiteX3" fmla="*/ 1683523 w 3725967"/>
              <a:gd name="connsiteY3" fmla="*/ 1401510 h 1499968"/>
              <a:gd name="connsiteX4" fmla="*/ 2213360 w 3725967"/>
              <a:gd name="connsiteY4" fmla="*/ 1486968 h 1499968"/>
              <a:gd name="connsiteX5" fmla="*/ 2734655 w 3725967"/>
              <a:gd name="connsiteY5" fmla="*/ 1136590 h 1499968"/>
              <a:gd name="connsiteX6" fmla="*/ 2948300 w 3725967"/>
              <a:gd name="connsiteY6" fmla="*/ 914400 h 1499968"/>
              <a:gd name="connsiteX7" fmla="*/ 3725967 w 3725967"/>
              <a:gd name="connsiteY7" fmla="*/ 0 h 1499968"/>
              <a:gd name="connsiteX8" fmla="*/ 3725967 w 3725967"/>
              <a:gd name="connsiteY8" fmla="*/ 0 h 1499968"/>
              <a:gd name="connsiteX0" fmla="*/ 0 w 3725967"/>
              <a:gd name="connsiteY0" fmla="*/ 17091 h 1498864"/>
              <a:gd name="connsiteX1" fmla="*/ 863126 w 3725967"/>
              <a:gd name="connsiteY1" fmla="*/ 931491 h 1498864"/>
              <a:gd name="connsiteX2" fmla="*/ 1187866 w 3725967"/>
              <a:gd name="connsiteY2" fmla="*/ 1179319 h 1498864"/>
              <a:gd name="connsiteX3" fmla="*/ 1683523 w 3725967"/>
              <a:gd name="connsiteY3" fmla="*/ 1401510 h 1498864"/>
              <a:gd name="connsiteX4" fmla="*/ 2213360 w 3725967"/>
              <a:gd name="connsiteY4" fmla="*/ 1486968 h 1498864"/>
              <a:gd name="connsiteX5" fmla="*/ 2717563 w 3725967"/>
              <a:gd name="connsiteY5" fmla="*/ 1153682 h 1498864"/>
              <a:gd name="connsiteX6" fmla="*/ 2948300 w 3725967"/>
              <a:gd name="connsiteY6" fmla="*/ 914400 h 1498864"/>
              <a:gd name="connsiteX7" fmla="*/ 3725967 w 3725967"/>
              <a:gd name="connsiteY7" fmla="*/ 0 h 1498864"/>
              <a:gd name="connsiteX8" fmla="*/ 3725967 w 3725967"/>
              <a:gd name="connsiteY8" fmla="*/ 0 h 1498864"/>
              <a:gd name="connsiteX0" fmla="*/ 0 w 3725967"/>
              <a:gd name="connsiteY0" fmla="*/ 17091 h 1498864"/>
              <a:gd name="connsiteX1" fmla="*/ 863126 w 3725967"/>
              <a:gd name="connsiteY1" fmla="*/ 931491 h 1498864"/>
              <a:gd name="connsiteX2" fmla="*/ 1187866 w 3725967"/>
              <a:gd name="connsiteY2" fmla="*/ 1179319 h 1498864"/>
              <a:gd name="connsiteX3" fmla="*/ 1683523 w 3725967"/>
              <a:gd name="connsiteY3" fmla="*/ 1401510 h 1498864"/>
              <a:gd name="connsiteX4" fmla="*/ 2213360 w 3725967"/>
              <a:gd name="connsiteY4" fmla="*/ 1486968 h 1498864"/>
              <a:gd name="connsiteX5" fmla="*/ 2717563 w 3725967"/>
              <a:gd name="connsiteY5" fmla="*/ 1153682 h 1498864"/>
              <a:gd name="connsiteX6" fmla="*/ 2965392 w 3725967"/>
              <a:gd name="connsiteY6" fmla="*/ 914400 h 1498864"/>
              <a:gd name="connsiteX7" fmla="*/ 3725967 w 3725967"/>
              <a:gd name="connsiteY7" fmla="*/ 0 h 1498864"/>
              <a:gd name="connsiteX8" fmla="*/ 3725967 w 3725967"/>
              <a:gd name="connsiteY8" fmla="*/ 0 h 1498864"/>
              <a:gd name="connsiteX0" fmla="*/ 0 w 3725967"/>
              <a:gd name="connsiteY0" fmla="*/ 17091 h 1497234"/>
              <a:gd name="connsiteX1" fmla="*/ 863126 w 3725967"/>
              <a:gd name="connsiteY1" fmla="*/ 931491 h 1497234"/>
              <a:gd name="connsiteX2" fmla="*/ 1187866 w 3725967"/>
              <a:gd name="connsiteY2" fmla="*/ 1179319 h 1497234"/>
              <a:gd name="connsiteX3" fmla="*/ 1683523 w 3725967"/>
              <a:gd name="connsiteY3" fmla="*/ 1401510 h 1497234"/>
              <a:gd name="connsiteX4" fmla="*/ 2213360 w 3725967"/>
              <a:gd name="connsiteY4" fmla="*/ 1486968 h 1497234"/>
              <a:gd name="connsiteX5" fmla="*/ 2709017 w 3725967"/>
              <a:gd name="connsiteY5" fmla="*/ 1179319 h 1497234"/>
              <a:gd name="connsiteX6" fmla="*/ 2965392 w 3725967"/>
              <a:gd name="connsiteY6" fmla="*/ 914400 h 1497234"/>
              <a:gd name="connsiteX7" fmla="*/ 3725967 w 3725967"/>
              <a:gd name="connsiteY7" fmla="*/ 0 h 1497234"/>
              <a:gd name="connsiteX8" fmla="*/ 3725967 w 3725967"/>
              <a:gd name="connsiteY8" fmla="*/ 0 h 1497234"/>
              <a:gd name="connsiteX0" fmla="*/ 0 w 3768696"/>
              <a:gd name="connsiteY0" fmla="*/ 0 h 1514326"/>
              <a:gd name="connsiteX1" fmla="*/ 905855 w 3768696"/>
              <a:gd name="connsiteY1" fmla="*/ 948583 h 1514326"/>
              <a:gd name="connsiteX2" fmla="*/ 1230595 w 3768696"/>
              <a:gd name="connsiteY2" fmla="*/ 1196411 h 1514326"/>
              <a:gd name="connsiteX3" fmla="*/ 1726252 w 3768696"/>
              <a:gd name="connsiteY3" fmla="*/ 1418602 h 1514326"/>
              <a:gd name="connsiteX4" fmla="*/ 2256089 w 3768696"/>
              <a:gd name="connsiteY4" fmla="*/ 1504060 h 1514326"/>
              <a:gd name="connsiteX5" fmla="*/ 2751746 w 3768696"/>
              <a:gd name="connsiteY5" fmla="*/ 1196411 h 1514326"/>
              <a:gd name="connsiteX6" fmla="*/ 3008121 w 3768696"/>
              <a:gd name="connsiteY6" fmla="*/ 931492 h 1514326"/>
              <a:gd name="connsiteX7" fmla="*/ 3768696 w 3768696"/>
              <a:gd name="connsiteY7" fmla="*/ 17092 h 1514326"/>
              <a:gd name="connsiteX8" fmla="*/ 3768696 w 3768696"/>
              <a:gd name="connsiteY8" fmla="*/ 17092 h 1514326"/>
              <a:gd name="connsiteX0" fmla="*/ 0 w 3768696"/>
              <a:gd name="connsiteY0" fmla="*/ 0 h 1476787"/>
              <a:gd name="connsiteX1" fmla="*/ 905855 w 3768696"/>
              <a:gd name="connsiteY1" fmla="*/ 948583 h 1476787"/>
              <a:gd name="connsiteX2" fmla="*/ 1230595 w 3768696"/>
              <a:gd name="connsiteY2" fmla="*/ 1196411 h 1476787"/>
              <a:gd name="connsiteX3" fmla="*/ 1726252 w 3768696"/>
              <a:gd name="connsiteY3" fmla="*/ 1418602 h 1476787"/>
              <a:gd name="connsiteX4" fmla="*/ 2281727 w 3768696"/>
              <a:gd name="connsiteY4" fmla="*/ 1461332 h 1476787"/>
              <a:gd name="connsiteX5" fmla="*/ 2751746 w 3768696"/>
              <a:gd name="connsiteY5" fmla="*/ 1196411 h 1476787"/>
              <a:gd name="connsiteX6" fmla="*/ 3008121 w 3768696"/>
              <a:gd name="connsiteY6" fmla="*/ 931492 h 1476787"/>
              <a:gd name="connsiteX7" fmla="*/ 3768696 w 3768696"/>
              <a:gd name="connsiteY7" fmla="*/ 17092 h 1476787"/>
              <a:gd name="connsiteX8" fmla="*/ 3768696 w 3768696"/>
              <a:gd name="connsiteY8" fmla="*/ 17092 h 14767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768696" h="1476787">
                <a:moveTo>
                  <a:pt x="0" y="0"/>
                </a:moveTo>
                <a:cubicBezTo>
                  <a:pt x="286284" y="306936"/>
                  <a:pt x="700756" y="749181"/>
                  <a:pt x="905855" y="948583"/>
                </a:cubicBezTo>
                <a:cubicBezTo>
                  <a:pt x="1110954" y="1147985"/>
                  <a:pt x="1093862" y="1118075"/>
                  <a:pt x="1230595" y="1196411"/>
                </a:cubicBezTo>
                <a:cubicBezTo>
                  <a:pt x="1367328" y="1274747"/>
                  <a:pt x="1551063" y="1374448"/>
                  <a:pt x="1726252" y="1418602"/>
                </a:cubicBezTo>
                <a:cubicBezTo>
                  <a:pt x="1901441" y="1462756"/>
                  <a:pt x="2110811" y="1498364"/>
                  <a:pt x="2281727" y="1461332"/>
                </a:cubicBezTo>
                <a:cubicBezTo>
                  <a:pt x="2452643" y="1424300"/>
                  <a:pt x="2630680" y="1284718"/>
                  <a:pt x="2751746" y="1196411"/>
                </a:cubicBezTo>
                <a:cubicBezTo>
                  <a:pt x="2872812" y="1108104"/>
                  <a:pt x="2838629" y="1128045"/>
                  <a:pt x="3008121" y="931492"/>
                </a:cubicBezTo>
                <a:cubicBezTo>
                  <a:pt x="3177613" y="734939"/>
                  <a:pt x="3641934" y="169492"/>
                  <a:pt x="3768696" y="17092"/>
                </a:cubicBezTo>
                <a:lnTo>
                  <a:pt x="3768696" y="17092"/>
                </a:lnTo>
              </a:path>
            </a:pathLst>
          </a:cu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83" name="Объект 8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6925085"/>
              </p:ext>
            </p:extLst>
          </p:nvPr>
        </p:nvGraphicFramePr>
        <p:xfrm>
          <a:off x="5221480" y="2567544"/>
          <a:ext cx="474663" cy="300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40" name="Формула" r:id="rId22" imgW="380880" imgH="241200" progId="Equation.3">
                  <p:embed/>
                </p:oleObj>
              </mc:Choice>
              <mc:Fallback>
                <p:oleObj name="Формула" r:id="rId22" imgW="380880" imgH="241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5221480" y="2567544"/>
                        <a:ext cx="474663" cy="3000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5" name="Прямая со стрелкой 84"/>
          <p:cNvCxnSpPr/>
          <p:nvPr/>
        </p:nvCxnSpPr>
        <p:spPr>
          <a:xfrm flipV="1">
            <a:off x="3598924" y="4134529"/>
            <a:ext cx="0" cy="878650"/>
          </a:xfrm>
          <a:prstGeom prst="straightConnector1">
            <a:avLst/>
          </a:prstGeom>
          <a:ln>
            <a:solidFill>
              <a:srgbClr val="0000FF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6" name="Объект 8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3064602"/>
              </p:ext>
            </p:extLst>
          </p:nvPr>
        </p:nvGraphicFramePr>
        <p:xfrm>
          <a:off x="3497324" y="5081217"/>
          <a:ext cx="203200" cy="263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41" name="Формула" r:id="rId24" imgW="177480" imgH="228600" progId="Equation.3">
                  <p:embed/>
                </p:oleObj>
              </mc:Choice>
              <mc:Fallback>
                <p:oleObj name="Формула" r:id="rId24" imgW="17748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7324" y="5081217"/>
                        <a:ext cx="203200" cy="263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7" name="Прямая со стрелкой 86"/>
          <p:cNvCxnSpPr/>
          <p:nvPr/>
        </p:nvCxnSpPr>
        <p:spPr>
          <a:xfrm flipV="1">
            <a:off x="3591524" y="4204531"/>
            <a:ext cx="7400" cy="808648"/>
          </a:xfrm>
          <a:prstGeom prst="straightConnector1">
            <a:avLst/>
          </a:prstGeom>
          <a:ln>
            <a:solidFill>
              <a:srgbClr val="0000FF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1" name="Объект 9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0259243"/>
              </p:ext>
            </p:extLst>
          </p:nvPr>
        </p:nvGraphicFramePr>
        <p:xfrm>
          <a:off x="6016462" y="2717563"/>
          <a:ext cx="474662" cy="315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42" name="Формула" r:id="rId26" imgW="380880" imgH="253800" progId="Equation.3">
                  <p:embed/>
                </p:oleObj>
              </mc:Choice>
              <mc:Fallback>
                <p:oleObj name="Формула" r:id="rId26" imgW="380880" imgH="2538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6016462" y="2717563"/>
                        <a:ext cx="474662" cy="3159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5" name="Прямая со стрелкой 94"/>
          <p:cNvCxnSpPr/>
          <p:nvPr/>
        </p:nvCxnSpPr>
        <p:spPr>
          <a:xfrm flipV="1">
            <a:off x="4860250" y="4379682"/>
            <a:ext cx="0" cy="633497"/>
          </a:xfrm>
          <a:prstGeom prst="straightConnector1">
            <a:avLst/>
          </a:prstGeom>
          <a:ln>
            <a:solidFill>
              <a:srgbClr val="0000FF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6" name="Объект 9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5693499"/>
              </p:ext>
            </p:extLst>
          </p:nvPr>
        </p:nvGraphicFramePr>
        <p:xfrm>
          <a:off x="7123964" y="2575451"/>
          <a:ext cx="474662" cy="315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43" name="Формула" r:id="rId28" imgW="380880" imgH="253800" progId="Equation.3">
                  <p:embed/>
                </p:oleObj>
              </mc:Choice>
              <mc:Fallback>
                <p:oleObj name="Формула" r:id="rId28" imgW="380880" imgH="2538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7123964" y="2575451"/>
                        <a:ext cx="474662" cy="3159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" name="Объект 9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6448889"/>
              </p:ext>
            </p:extLst>
          </p:nvPr>
        </p:nvGraphicFramePr>
        <p:xfrm>
          <a:off x="4657050" y="5075238"/>
          <a:ext cx="203200" cy="277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44" name="Формула" r:id="rId29" imgW="177480" imgH="241200" progId="Equation.3">
                  <p:embed/>
                </p:oleObj>
              </mc:Choice>
              <mc:Fallback>
                <p:oleObj name="Формула" r:id="rId29" imgW="17748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7050" y="5075238"/>
                        <a:ext cx="203200" cy="277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8" name="Полилиния 97"/>
          <p:cNvSpPr/>
          <p:nvPr/>
        </p:nvSpPr>
        <p:spPr>
          <a:xfrm>
            <a:off x="1623702" y="2448711"/>
            <a:ext cx="5072281" cy="1911940"/>
          </a:xfrm>
          <a:custGeom>
            <a:avLst/>
            <a:gdLst>
              <a:gd name="connsiteX0" fmla="*/ 0 w 5742774"/>
              <a:gd name="connsiteY0" fmla="*/ 0 h 1662119"/>
              <a:gd name="connsiteX1" fmla="*/ 777668 w 5742774"/>
              <a:gd name="connsiteY1" fmla="*/ 512747 h 1662119"/>
              <a:gd name="connsiteX2" fmla="*/ 1136591 w 5742774"/>
              <a:gd name="connsiteY2" fmla="*/ 897308 h 1662119"/>
              <a:gd name="connsiteX3" fmla="*/ 1461331 w 5742774"/>
              <a:gd name="connsiteY3" fmla="*/ 1119499 h 1662119"/>
              <a:gd name="connsiteX4" fmla="*/ 2247544 w 5742774"/>
              <a:gd name="connsiteY4" fmla="*/ 1435693 h 1662119"/>
              <a:gd name="connsiteX5" fmla="*/ 3760150 w 5742774"/>
              <a:gd name="connsiteY5" fmla="*/ 1657884 h 1662119"/>
              <a:gd name="connsiteX6" fmla="*/ 4819828 w 5742774"/>
              <a:gd name="connsiteY6" fmla="*/ 1239140 h 1662119"/>
              <a:gd name="connsiteX7" fmla="*/ 5742774 w 5742774"/>
              <a:gd name="connsiteY7" fmla="*/ 188007 h 1662119"/>
              <a:gd name="connsiteX8" fmla="*/ 5742774 w 5742774"/>
              <a:gd name="connsiteY8" fmla="*/ 188007 h 1662119"/>
              <a:gd name="connsiteX0" fmla="*/ 0 w 5682954"/>
              <a:gd name="connsiteY0" fmla="*/ 0 h 1756122"/>
              <a:gd name="connsiteX1" fmla="*/ 717848 w 5682954"/>
              <a:gd name="connsiteY1" fmla="*/ 606750 h 1756122"/>
              <a:gd name="connsiteX2" fmla="*/ 1076771 w 5682954"/>
              <a:gd name="connsiteY2" fmla="*/ 991311 h 1756122"/>
              <a:gd name="connsiteX3" fmla="*/ 1401511 w 5682954"/>
              <a:gd name="connsiteY3" fmla="*/ 1213502 h 1756122"/>
              <a:gd name="connsiteX4" fmla="*/ 2187724 w 5682954"/>
              <a:gd name="connsiteY4" fmla="*/ 1529696 h 1756122"/>
              <a:gd name="connsiteX5" fmla="*/ 3700330 w 5682954"/>
              <a:gd name="connsiteY5" fmla="*/ 1751887 h 1756122"/>
              <a:gd name="connsiteX6" fmla="*/ 4760008 w 5682954"/>
              <a:gd name="connsiteY6" fmla="*/ 1333143 h 1756122"/>
              <a:gd name="connsiteX7" fmla="*/ 5682954 w 5682954"/>
              <a:gd name="connsiteY7" fmla="*/ 282010 h 1756122"/>
              <a:gd name="connsiteX8" fmla="*/ 5682954 w 5682954"/>
              <a:gd name="connsiteY8" fmla="*/ 282010 h 1756122"/>
              <a:gd name="connsiteX0" fmla="*/ 0 w 5640225"/>
              <a:gd name="connsiteY0" fmla="*/ 0 h 1815943"/>
              <a:gd name="connsiteX1" fmla="*/ 675119 w 5640225"/>
              <a:gd name="connsiteY1" fmla="*/ 666571 h 1815943"/>
              <a:gd name="connsiteX2" fmla="*/ 1034042 w 5640225"/>
              <a:gd name="connsiteY2" fmla="*/ 1051132 h 1815943"/>
              <a:gd name="connsiteX3" fmla="*/ 1358782 w 5640225"/>
              <a:gd name="connsiteY3" fmla="*/ 1273323 h 1815943"/>
              <a:gd name="connsiteX4" fmla="*/ 2144995 w 5640225"/>
              <a:gd name="connsiteY4" fmla="*/ 1589517 h 1815943"/>
              <a:gd name="connsiteX5" fmla="*/ 3657601 w 5640225"/>
              <a:gd name="connsiteY5" fmla="*/ 1811708 h 1815943"/>
              <a:gd name="connsiteX6" fmla="*/ 4717279 w 5640225"/>
              <a:gd name="connsiteY6" fmla="*/ 1392964 h 1815943"/>
              <a:gd name="connsiteX7" fmla="*/ 5640225 w 5640225"/>
              <a:gd name="connsiteY7" fmla="*/ 341831 h 1815943"/>
              <a:gd name="connsiteX8" fmla="*/ 5640225 w 5640225"/>
              <a:gd name="connsiteY8" fmla="*/ 341831 h 1815943"/>
              <a:gd name="connsiteX0" fmla="*/ 0 w 5640225"/>
              <a:gd name="connsiteY0" fmla="*/ 0 h 1815943"/>
              <a:gd name="connsiteX1" fmla="*/ 675119 w 5640225"/>
              <a:gd name="connsiteY1" fmla="*/ 666571 h 1815943"/>
              <a:gd name="connsiteX2" fmla="*/ 1034042 w 5640225"/>
              <a:gd name="connsiteY2" fmla="*/ 1051132 h 1815943"/>
              <a:gd name="connsiteX3" fmla="*/ 1358782 w 5640225"/>
              <a:gd name="connsiteY3" fmla="*/ 1273323 h 1815943"/>
              <a:gd name="connsiteX4" fmla="*/ 2144995 w 5640225"/>
              <a:gd name="connsiteY4" fmla="*/ 1589517 h 1815943"/>
              <a:gd name="connsiteX5" fmla="*/ 3657601 w 5640225"/>
              <a:gd name="connsiteY5" fmla="*/ 1811708 h 1815943"/>
              <a:gd name="connsiteX6" fmla="*/ 4717279 w 5640225"/>
              <a:gd name="connsiteY6" fmla="*/ 1392964 h 1815943"/>
              <a:gd name="connsiteX7" fmla="*/ 5640225 w 5640225"/>
              <a:gd name="connsiteY7" fmla="*/ 341831 h 1815943"/>
              <a:gd name="connsiteX8" fmla="*/ 5640225 w 5640225"/>
              <a:gd name="connsiteY8" fmla="*/ 341831 h 1815943"/>
              <a:gd name="connsiteX0" fmla="*/ 0 w 5640225"/>
              <a:gd name="connsiteY0" fmla="*/ 0 h 1815943"/>
              <a:gd name="connsiteX1" fmla="*/ 675119 w 5640225"/>
              <a:gd name="connsiteY1" fmla="*/ 666571 h 1815943"/>
              <a:gd name="connsiteX2" fmla="*/ 1034042 w 5640225"/>
              <a:gd name="connsiteY2" fmla="*/ 1051132 h 1815943"/>
              <a:gd name="connsiteX3" fmla="*/ 1358782 w 5640225"/>
              <a:gd name="connsiteY3" fmla="*/ 1273323 h 1815943"/>
              <a:gd name="connsiteX4" fmla="*/ 2144995 w 5640225"/>
              <a:gd name="connsiteY4" fmla="*/ 1589517 h 1815943"/>
              <a:gd name="connsiteX5" fmla="*/ 3657601 w 5640225"/>
              <a:gd name="connsiteY5" fmla="*/ 1811708 h 1815943"/>
              <a:gd name="connsiteX6" fmla="*/ 4717279 w 5640225"/>
              <a:gd name="connsiteY6" fmla="*/ 1392964 h 1815943"/>
              <a:gd name="connsiteX7" fmla="*/ 5640225 w 5640225"/>
              <a:gd name="connsiteY7" fmla="*/ 341831 h 1815943"/>
              <a:gd name="connsiteX8" fmla="*/ 5640225 w 5640225"/>
              <a:gd name="connsiteY8" fmla="*/ 341831 h 1815943"/>
              <a:gd name="connsiteX0" fmla="*/ 0 w 5640225"/>
              <a:gd name="connsiteY0" fmla="*/ 0 h 1815943"/>
              <a:gd name="connsiteX1" fmla="*/ 675119 w 5640225"/>
              <a:gd name="connsiteY1" fmla="*/ 666571 h 1815943"/>
              <a:gd name="connsiteX2" fmla="*/ 1076771 w 5640225"/>
              <a:gd name="connsiteY2" fmla="*/ 1025494 h 1815943"/>
              <a:gd name="connsiteX3" fmla="*/ 1358782 w 5640225"/>
              <a:gd name="connsiteY3" fmla="*/ 1273323 h 1815943"/>
              <a:gd name="connsiteX4" fmla="*/ 2144995 w 5640225"/>
              <a:gd name="connsiteY4" fmla="*/ 1589517 h 1815943"/>
              <a:gd name="connsiteX5" fmla="*/ 3657601 w 5640225"/>
              <a:gd name="connsiteY5" fmla="*/ 1811708 h 1815943"/>
              <a:gd name="connsiteX6" fmla="*/ 4717279 w 5640225"/>
              <a:gd name="connsiteY6" fmla="*/ 1392964 h 1815943"/>
              <a:gd name="connsiteX7" fmla="*/ 5640225 w 5640225"/>
              <a:gd name="connsiteY7" fmla="*/ 341831 h 1815943"/>
              <a:gd name="connsiteX8" fmla="*/ 5640225 w 5640225"/>
              <a:gd name="connsiteY8" fmla="*/ 341831 h 1815943"/>
              <a:gd name="connsiteX0" fmla="*/ 0 w 5640225"/>
              <a:gd name="connsiteY0" fmla="*/ 0 h 1816004"/>
              <a:gd name="connsiteX1" fmla="*/ 675119 w 5640225"/>
              <a:gd name="connsiteY1" fmla="*/ 666571 h 1816004"/>
              <a:gd name="connsiteX2" fmla="*/ 1076771 w 5640225"/>
              <a:gd name="connsiteY2" fmla="*/ 1025494 h 1816004"/>
              <a:gd name="connsiteX3" fmla="*/ 1410056 w 5640225"/>
              <a:gd name="connsiteY3" fmla="*/ 1256231 h 1816004"/>
              <a:gd name="connsiteX4" fmla="*/ 2144995 w 5640225"/>
              <a:gd name="connsiteY4" fmla="*/ 1589517 h 1816004"/>
              <a:gd name="connsiteX5" fmla="*/ 3657601 w 5640225"/>
              <a:gd name="connsiteY5" fmla="*/ 1811708 h 1816004"/>
              <a:gd name="connsiteX6" fmla="*/ 4717279 w 5640225"/>
              <a:gd name="connsiteY6" fmla="*/ 1392964 h 1816004"/>
              <a:gd name="connsiteX7" fmla="*/ 5640225 w 5640225"/>
              <a:gd name="connsiteY7" fmla="*/ 341831 h 1816004"/>
              <a:gd name="connsiteX8" fmla="*/ 5640225 w 5640225"/>
              <a:gd name="connsiteY8" fmla="*/ 341831 h 1816004"/>
              <a:gd name="connsiteX0" fmla="*/ 0 w 5640225"/>
              <a:gd name="connsiteY0" fmla="*/ 0 h 1818398"/>
              <a:gd name="connsiteX1" fmla="*/ 675119 w 5640225"/>
              <a:gd name="connsiteY1" fmla="*/ 666571 h 1818398"/>
              <a:gd name="connsiteX2" fmla="*/ 1076771 w 5640225"/>
              <a:gd name="connsiteY2" fmla="*/ 1025494 h 1818398"/>
              <a:gd name="connsiteX3" fmla="*/ 1410056 w 5640225"/>
              <a:gd name="connsiteY3" fmla="*/ 1256231 h 1818398"/>
              <a:gd name="connsiteX4" fmla="*/ 2144995 w 5640225"/>
              <a:gd name="connsiteY4" fmla="*/ 1589517 h 1818398"/>
              <a:gd name="connsiteX5" fmla="*/ 3657601 w 5640225"/>
              <a:gd name="connsiteY5" fmla="*/ 1811708 h 1818398"/>
              <a:gd name="connsiteX6" fmla="*/ 4717279 w 5640225"/>
              <a:gd name="connsiteY6" fmla="*/ 1333144 h 1818398"/>
              <a:gd name="connsiteX7" fmla="*/ 5640225 w 5640225"/>
              <a:gd name="connsiteY7" fmla="*/ 341831 h 1818398"/>
              <a:gd name="connsiteX8" fmla="*/ 5640225 w 5640225"/>
              <a:gd name="connsiteY8" fmla="*/ 341831 h 1818398"/>
              <a:gd name="connsiteX0" fmla="*/ 0 w 5640225"/>
              <a:gd name="connsiteY0" fmla="*/ 0 h 1818398"/>
              <a:gd name="connsiteX1" fmla="*/ 675119 w 5640225"/>
              <a:gd name="connsiteY1" fmla="*/ 666571 h 1818398"/>
              <a:gd name="connsiteX2" fmla="*/ 1076771 w 5640225"/>
              <a:gd name="connsiteY2" fmla="*/ 1025494 h 1818398"/>
              <a:gd name="connsiteX3" fmla="*/ 1410056 w 5640225"/>
              <a:gd name="connsiteY3" fmla="*/ 1256231 h 1818398"/>
              <a:gd name="connsiteX4" fmla="*/ 2144995 w 5640225"/>
              <a:gd name="connsiteY4" fmla="*/ 1589517 h 1818398"/>
              <a:gd name="connsiteX5" fmla="*/ 3657601 w 5640225"/>
              <a:gd name="connsiteY5" fmla="*/ 1811708 h 1818398"/>
              <a:gd name="connsiteX6" fmla="*/ 4717279 w 5640225"/>
              <a:gd name="connsiteY6" fmla="*/ 1333144 h 1818398"/>
              <a:gd name="connsiteX7" fmla="*/ 5640225 w 5640225"/>
              <a:gd name="connsiteY7" fmla="*/ 341831 h 1818398"/>
              <a:gd name="connsiteX8" fmla="*/ 5640225 w 5640225"/>
              <a:gd name="connsiteY8" fmla="*/ 341831 h 1818398"/>
              <a:gd name="connsiteX0" fmla="*/ 0 w 5640225"/>
              <a:gd name="connsiteY0" fmla="*/ 65170 h 1883568"/>
              <a:gd name="connsiteX1" fmla="*/ 97034 w 5640225"/>
              <a:gd name="connsiteY1" fmla="*/ 43413 h 1883568"/>
              <a:gd name="connsiteX2" fmla="*/ 675119 w 5640225"/>
              <a:gd name="connsiteY2" fmla="*/ 731741 h 1883568"/>
              <a:gd name="connsiteX3" fmla="*/ 1076771 w 5640225"/>
              <a:gd name="connsiteY3" fmla="*/ 1090664 h 1883568"/>
              <a:gd name="connsiteX4" fmla="*/ 1410056 w 5640225"/>
              <a:gd name="connsiteY4" fmla="*/ 1321401 h 1883568"/>
              <a:gd name="connsiteX5" fmla="*/ 2144995 w 5640225"/>
              <a:gd name="connsiteY5" fmla="*/ 1654687 h 1883568"/>
              <a:gd name="connsiteX6" fmla="*/ 3657601 w 5640225"/>
              <a:gd name="connsiteY6" fmla="*/ 1876878 h 1883568"/>
              <a:gd name="connsiteX7" fmla="*/ 4717279 w 5640225"/>
              <a:gd name="connsiteY7" fmla="*/ 1398314 h 1883568"/>
              <a:gd name="connsiteX8" fmla="*/ 5640225 w 5640225"/>
              <a:gd name="connsiteY8" fmla="*/ 407001 h 1883568"/>
              <a:gd name="connsiteX9" fmla="*/ 5640225 w 5640225"/>
              <a:gd name="connsiteY9" fmla="*/ 407001 h 1883568"/>
              <a:gd name="connsiteX0" fmla="*/ 7014 w 5617649"/>
              <a:gd name="connsiteY0" fmla="*/ 8084 h 1911940"/>
              <a:gd name="connsiteX1" fmla="*/ 74458 w 5617649"/>
              <a:gd name="connsiteY1" fmla="*/ 71785 h 1911940"/>
              <a:gd name="connsiteX2" fmla="*/ 652543 w 5617649"/>
              <a:gd name="connsiteY2" fmla="*/ 760113 h 1911940"/>
              <a:gd name="connsiteX3" fmla="*/ 1054195 w 5617649"/>
              <a:gd name="connsiteY3" fmla="*/ 1119036 h 1911940"/>
              <a:gd name="connsiteX4" fmla="*/ 1387480 w 5617649"/>
              <a:gd name="connsiteY4" fmla="*/ 1349773 h 1911940"/>
              <a:gd name="connsiteX5" fmla="*/ 2122419 w 5617649"/>
              <a:gd name="connsiteY5" fmla="*/ 1683059 h 1911940"/>
              <a:gd name="connsiteX6" fmla="*/ 3635025 w 5617649"/>
              <a:gd name="connsiteY6" fmla="*/ 1905250 h 1911940"/>
              <a:gd name="connsiteX7" fmla="*/ 4694703 w 5617649"/>
              <a:gd name="connsiteY7" fmla="*/ 1426686 h 1911940"/>
              <a:gd name="connsiteX8" fmla="*/ 5617649 w 5617649"/>
              <a:gd name="connsiteY8" fmla="*/ 435373 h 1911940"/>
              <a:gd name="connsiteX9" fmla="*/ 5617649 w 5617649"/>
              <a:gd name="connsiteY9" fmla="*/ 435373 h 1911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617649" h="1911940">
                <a:moveTo>
                  <a:pt x="7014" y="8084"/>
                </a:moveTo>
                <a:cubicBezTo>
                  <a:pt x="11679" y="13004"/>
                  <a:pt x="-38062" y="-39310"/>
                  <a:pt x="74458" y="71785"/>
                </a:cubicBezTo>
                <a:cubicBezTo>
                  <a:pt x="186978" y="182880"/>
                  <a:pt x="489254" y="585571"/>
                  <a:pt x="652543" y="760113"/>
                </a:cubicBezTo>
                <a:cubicBezTo>
                  <a:pt x="815832" y="934655"/>
                  <a:pt x="931706" y="1020759"/>
                  <a:pt x="1054195" y="1119036"/>
                </a:cubicBezTo>
                <a:cubicBezTo>
                  <a:pt x="1176685" y="1217313"/>
                  <a:pt x="1209443" y="1255769"/>
                  <a:pt x="1387480" y="1349773"/>
                </a:cubicBezTo>
                <a:cubicBezTo>
                  <a:pt x="1565517" y="1443777"/>
                  <a:pt x="1747828" y="1590480"/>
                  <a:pt x="2122419" y="1683059"/>
                </a:cubicBezTo>
                <a:cubicBezTo>
                  <a:pt x="2497010" y="1775639"/>
                  <a:pt x="3206311" y="1947979"/>
                  <a:pt x="3635025" y="1905250"/>
                </a:cubicBezTo>
                <a:cubicBezTo>
                  <a:pt x="4063739" y="1862521"/>
                  <a:pt x="4372812" y="1663119"/>
                  <a:pt x="4694703" y="1426686"/>
                </a:cubicBezTo>
                <a:cubicBezTo>
                  <a:pt x="5016594" y="1190253"/>
                  <a:pt x="5463825" y="600592"/>
                  <a:pt x="5617649" y="435373"/>
                </a:cubicBezTo>
                <a:lnTo>
                  <a:pt x="5617649" y="435373"/>
                </a:lnTo>
              </a:path>
            </a:pathLst>
          </a:cu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99" name="Объект 9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2321416"/>
              </p:ext>
            </p:extLst>
          </p:nvPr>
        </p:nvGraphicFramePr>
        <p:xfrm>
          <a:off x="4919557" y="5078783"/>
          <a:ext cx="188913" cy="234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45" name="Формула" r:id="rId31" imgW="164880" imgH="203040" progId="Equation.3">
                  <p:embed/>
                </p:oleObj>
              </mc:Choice>
              <mc:Fallback>
                <p:oleObj name="Формула" r:id="rId31" imgW="16488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19557" y="5078783"/>
                        <a:ext cx="188913" cy="234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0" name="Прямая со стрелкой 99"/>
          <p:cNvCxnSpPr/>
          <p:nvPr/>
        </p:nvCxnSpPr>
        <p:spPr>
          <a:xfrm flipV="1">
            <a:off x="4928616" y="4379682"/>
            <a:ext cx="0" cy="633497"/>
          </a:xfrm>
          <a:prstGeom prst="straightConnector1">
            <a:avLst/>
          </a:prstGeom>
          <a:ln>
            <a:solidFill>
              <a:srgbClr val="FF0000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74679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Номер слайда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DDBF4C52-3EC3-479A-8FCE-CD3469BC820B}" type="slidenum">
              <a:rPr lang="ru-RU" altLang="ru-RU" sz="1400" smtClean="0"/>
              <a:pPr eaLnBrk="1" hangingPunct="1">
                <a:spcBef>
                  <a:spcPct val="0"/>
                </a:spcBef>
                <a:buFontTx/>
                <a:buNone/>
              </a:pPr>
              <a:t>2</a:t>
            </a:fld>
            <a:endParaRPr lang="ru-RU" altLang="ru-RU" sz="1400" smtClean="0"/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pPr eaLnBrk="1" hangingPunct="1"/>
            <a:r>
              <a:rPr lang="ru-RU" altLang="ru-RU" sz="2000" dirty="0" smtClean="0">
                <a:solidFill>
                  <a:srgbClr val="0000FF"/>
                </a:solidFill>
              </a:rPr>
              <a:t>Содержание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36712"/>
            <a:ext cx="8229600" cy="5544616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altLang="ru-RU" sz="2000" dirty="0" smtClean="0"/>
              <a:t>	</a:t>
            </a:r>
            <a:r>
              <a:rPr lang="ru-RU" altLang="ru-RU" sz="1200" dirty="0" smtClean="0"/>
              <a:t>1 </a:t>
            </a:r>
            <a:r>
              <a:rPr lang="ru-RU" altLang="ru-RU" sz="1200" dirty="0"/>
              <a:t>Общий алгоритм численных методов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1200" dirty="0" smtClean="0"/>
              <a:t>2 </a:t>
            </a:r>
            <a:r>
              <a:rPr lang="ru-RU" altLang="ru-RU" sz="1200" dirty="0"/>
              <a:t>Оптимизация функции одной переменной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1200" dirty="0" smtClean="0"/>
              <a:t>2.1 </a:t>
            </a:r>
            <a:r>
              <a:rPr lang="ru-RU" altLang="ru-RU" sz="1200" dirty="0"/>
              <a:t>Прямой поиск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1200" dirty="0" smtClean="0"/>
              <a:t>2.2 </a:t>
            </a:r>
            <a:r>
              <a:rPr lang="ru-RU" altLang="ru-RU" sz="1200" dirty="0"/>
              <a:t>Дихотомия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1200" dirty="0" smtClean="0"/>
              <a:t>2.3 </a:t>
            </a:r>
            <a:r>
              <a:rPr lang="ru-RU" altLang="ru-RU" sz="1200" dirty="0"/>
              <a:t>Метод золотого сечения 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1200" dirty="0" smtClean="0"/>
              <a:t>2.4 </a:t>
            </a:r>
            <a:r>
              <a:rPr lang="ru-RU" altLang="ru-RU" sz="1200" dirty="0"/>
              <a:t>Метод чисел Фибоначчи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ru-RU" sz="1200" dirty="0" smtClean="0"/>
              <a:t>3</a:t>
            </a:r>
            <a:r>
              <a:rPr lang="ru-RU" altLang="ru-RU" sz="1200" dirty="0" smtClean="0"/>
              <a:t> </a:t>
            </a:r>
            <a:r>
              <a:rPr lang="ru-RU" altLang="ru-RU" sz="1200" dirty="0"/>
              <a:t>Оптимизация функции нескольких переменных</a:t>
            </a:r>
          </a:p>
          <a:p>
            <a:pPr eaLnBrk="1" hangingPunct="1">
              <a:lnSpc>
                <a:spcPct val="90000"/>
              </a:lnSpc>
            </a:pPr>
            <a:r>
              <a:rPr lang="en-US" altLang="ru-RU" sz="1200" dirty="0" smtClean="0"/>
              <a:t>3</a:t>
            </a:r>
            <a:r>
              <a:rPr lang="ru-RU" altLang="ru-RU" sz="1200" dirty="0" smtClean="0"/>
              <a:t>.1 </a:t>
            </a:r>
            <a:r>
              <a:rPr lang="ru-RU" altLang="ru-RU" sz="1200" dirty="0"/>
              <a:t>Покоординатный спуск (функция нескольких переменных</a:t>
            </a:r>
            <a:r>
              <a:rPr lang="ru-RU" altLang="ru-RU" sz="1200" dirty="0" smtClean="0"/>
              <a:t>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ru-RU" sz="1200" dirty="0" smtClean="0"/>
              <a:t>3</a:t>
            </a:r>
            <a:r>
              <a:rPr lang="ru-RU" altLang="ru-RU" sz="1200" dirty="0" smtClean="0"/>
              <a:t>.2 Метод Хука-</a:t>
            </a:r>
            <a:r>
              <a:rPr lang="ru-RU" altLang="ru-RU" sz="1200" dirty="0" err="1" smtClean="0"/>
              <a:t>Дживса</a:t>
            </a:r>
            <a:endParaRPr lang="ru-RU" altLang="ru-RU" sz="1200" dirty="0"/>
          </a:p>
          <a:p>
            <a:pPr eaLnBrk="1" hangingPunct="1">
              <a:lnSpc>
                <a:spcPct val="90000"/>
              </a:lnSpc>
            </a:pPr>
            <a:r>
              <a:rPr lang="en-US" altLang="ru-RU" sz="1200" dirty="0" smtClean="0"/>
              <a:t>3</a:t>
            </a:r>
            <a:r>
              <a:rPr lang="ru-RU" altLang="ru-RU" sz="1200" dirty="0" smtClean="0"/>
              <a:t>.3 </a:t>
            </a:r>
            <a:r>
              <a:rPr lang="ru-RU" altLang="ru-RU" sz="1200" dirty="0"/>
              <a:t>Симплекс метод </a:t>
            </a:r>
            <a:r>
              <a:rPr lang="ru-RU" altLang="ru-RU" sz="1200" dirty="0" err="1"/>
              <a:t>Нелдера-Мида</a:t>
            </a:r>
            <a:endParaRPr lang="ru-RU" altLang="ru-RU" sz="1200" dirty="0"/>
          </a:p>
          <a:p>
            <a:pPr eaLnBrk="1" hangingPunct="1">
              <a:lnSpc>
                <a:spcPct val="90000"/>
              </a:lnSpc>
            </a:pPr>
            <a:r>
              <a:rPr lang="ru-RU" altLang="ru-RU" sz="1200" dirty="0" smtClean="0"/>
              <a:t>3.4 </a:t>
            </a:r>
            <a:r>
              <a:rPr lang="ru-RU" altLang="ru-RU" sz="1200" dirty="0"/>
              <a:t>Некоторые другие методы оптимизации выпуклых функций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1200" dirty="0" smtClean="0"/>
              <a:t>4 </a:t>
            </a:r>
            <a:r>
              <a:rPr lang="ru-RU" altLang="ru-RU" sz="1200" dirty="0"/>
              <a:t>Стохастические методы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1200" dirty="0" smtClean="0"/>
              <a:t>4.1 </a:t>
            </a:r>
            <a:r>
              <a:rPr lang="ru-RU" altLang="ru-RU" sz="1200" dirty="0"/>
              <a:t>Слепой случайный поиск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1200" dirty="0" smtClean="0"/>
              <a:t>4.2 </a:t>
            </a:r>
            <a:r>
              <a:rPr lang="ru-RU" altLang="ru-RU" sz="1200" dirty="0"/>
              <a:t>Эволюционный метод (генетический алгоритм</a:t>
            </a:r>
            <a:r>
              <a:rPr lang="ru-RU" altLang="ru-RU" sz="1200" dirty="0" smtClean="0"/>
              <a:t>)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1200" dirty="0" smtClean="0"/>
              <a:t>5 Динамическое программирование</a:t>
            </a:r>
            <a:endParaRPr lang="ru-RU" altLang="ru-RU" sz="1200" dirty="0"/>
          </a:p>
          <a:p>
            <a:pPr eaLnBrk="1" hangingPunct="1">
              <a:lnSpc>
                <a:spcPct val="90000"/>
              </a:lnSpc>
            </a:pPr>
            <a:endParaRPr lang="ru-RU" altLang="ru-RU" sz="1200" dirty="0" smtClean="0"/>
          </a:p>
        </p:txBody>
      </p:sp>
      <p:sp>
        <p:nvSpPr>
          <p:cNvPr id="4101" name="Line 4"/>
          <p:cNvSpPr>
            <a:spLocks noChangeShapeType="1"/>
          </p:cNvSpPr>
          <p:nvPr/>
        </p:nvSpPr>
        <p:spPr bwMode="auto">
          <a:xfrm>
            <a:off x="323850" y="476250"/>
            <a:ext cx="84978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8086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Номер слайда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1BDC2AB0-21E6-414A-BC0B-39E8713C0305}" type="slidenum">
              <a:rPr lang="ru-RU" altLang="ru-RU" sz="1400" smtClean="0"/>
              <a:pPr eaLnBrk="1" hangingPunct="1">
                <a:spcBef>
                  <a:spcPct val="0"/>
                </a:spcBef>
                <a:buFontTx/>
                <a:buNone/>
              </a:pPr>
              <a:t>3</a:t>
            </a:fld>
            <a:endParaRPr lang="ru-RU" altLang="ru-RU" sz="1400" smtClean="0"/>
          </a:p>
        </p:txBody>
      </p:sp>
      <p:sp>
        <p:nvSpPr>
          <p:cNvPr id="481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2000" b="1" dirty="0" smtClean="0">
                <a:solidFill>
                  <a:srgbClr val="0000FF"/>
                </a:solidFill>
              </a:rPr>
              <a:t>Численные методы оптимизации</a:t>
            </a: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  <a:defRPr/>
            </a:pPr>
            <a:r>
              <a:rPr lang="ru-RU" dirty="0" smtClean="0"/>
              <a:t>Безусловная оптимизация</a:t>
            </a:r>
          </a:p>
          <a:p>
            <a:pPr marL="0" indent="0">
              <a:buFontTx/>
              <a:buNone/>
              <a:defRPr/>
            </a:pPr>
            <a:r>
              <a:rPr lang="ru-RU" sz="2400" dirty="0" smtClean="0"/>
              <a:t>-функции одной переменной</a:t>
            </a:r>
          </a:p>
          <a:p>
            <a:pPr marL="0" indent="0">
              <a:buFontTx/>
              <a:buNone/>
              <a:defRPr/>
            </a:pPr>
            <a:r>
              <a:rPr lang="ru-RU" sz="2400" dirty="0" smtClean="0"/>
              <a:t>-функции нескольких переменных</a:t>
            </a:r>
          </a:p>
          <a:p>
            <a:pPr marL="0" indent="0">
              <a:buFontTx/>
              <a:buNone/>
              <a:defRPr/>
            </a:pPr>
            <a:r>
              <a:rPr lang="ru-RU" dirty="0" smtClean="0"/>
              <a:t>Условная оптимизация</a:t>
            </a:r>
          </a:p>
          <a:p>
            <a:pPr marL="0" indent="0">
              <a:buFontTx/>
              <a:buNone/>
              <a:defRPr/>
            </a:pPr>
            <a:r>
              <a:rPr lang="ru-RU" sz="2400" dirty="0" smtClean="0"/>
              <a:t>-функции нескольких переменных</a:t>
            </a:r>
          </a:p>
          <a:p>
            <a:pPr>
              <a:defRPr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65197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Номер слайда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5AE342CA-9B86-4BD2-8B63-DCBDB3DD9522}" type="slidenum">
              <a:rPr lang="ru-RU" altLang="ru-RU" sz="1400" smtClean="0"/>
              <a:pPr eaLnBrk="1" hangingPunct="1">
                <a:spcBef>
                  <a:spcPct val="0"/>
                </a:spcBef>
                <a:buFontTx/>
                <a:buNone/>
              </a:pPr>
              <a:t>4</a:t>
            </a:fld>
            <a:endParaRPr lang="ru-RU" altLang="ru-RU" sz="1400" smtClean="0"/>
          </a:p>
        </p:txBody>
      </p:sp>
      <p:sp>
        <p:nvSpPr>
          <p:cNvPr id="4915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76250"/>
            <a:ext cx="8229600" cy="504825"/>
          </a:xfrm>
        </p:spPr>
        <p:txBody>
          <a:bodyPr/>
          <a:lstStyle/>
          <a:p>
            <a:pPr eaLnBrk="1" hangingPunct="1"/>
            <a:r>
              <a:rPr lang="ru-RU" altLang="ru-RU" sz="1800" dirty="0" smtClean="0">
                <a:solidFill>
                  <a:srgbClr val="0000FF"/>
                </a:solidFill>
              </a:rPr>
              <a:t>1 Общий алгоритм численных методов</a:t>
            </a:r>
            <a:endParaRPr lang="ru-RU" altLang="ru-RU" sz="2400" dirty="0" smtClean="0">
              <a:solidFill>
                <a:srgbClr val="0000FF"/>
              </a:solidFill>
            </a:endParaRPr>
          </a:p>
        </p:txBody>
      </p:sp>
      <p:pic>
        <p:nvPicPr>
          <p:cNvPr id="49156" name="Picture 3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6326188"/>
            <a:ext cx="4038600" cy="531812"/>
          </a:xfrm>
          <a:noFill/>
        </p:spPr>
      </p:pic>
      <p:sp>
        <p:nvSpPr>
          <p:cNvPr id="49157" name="Line 10"/>
          <p:cNvSpPr>
            <a:spLocks noChangeShapeType="1"/>
          </p:cNvSpPr>
          <p:nvPr/>
        </p:nvSpPr>
        <p:spPr bwMode="auto">
          <a:xfrm>
            <a:off x="323850" y="476250"/>
            <a:ext cx="84978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9159" name="Прямоугольник 2"/>
          <p:cNvSpPr>
            <a:spLocks noChangeArrowheads="1"/>
          </p:cNvSpPr>
          <p:nvPr/>
        </p:nvSpPr>
        <p:spPr bwMode="auto">
          <a:xfrm>
            <a:off x="685800" y="4652963"/>
            <a:ext cx="75565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/>
            <a:r>
              <a:rPr lang="ru-RU" altLang="ru-RU" sz="1200"/>
              <a:t>Численный метод представляет собой итерационную циклическую процедуру, на каждом цикле которой производится выбор нового значения переменной (согласно некоторому методу), вычисление значения оптимизируемой функции и проверка критерия сходимости. Циклы повторяются, пока не выполнен критерий сходимости.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779838" y="1341438"/>
            <a:ext cx="1368425" cy="287337"/>
          </a:xfrm>
          <a:prstGeom prst="roundRect">
            <a:avLst>
              <a:gd name="adj" fmla="val 50000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dirty="0"/>
              <a:t>Начало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563938" y="2582863"/>
            <a:ext cx="1800225" cy="431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dirty="0"/>
              <a:t>Выбор следующего значения </a:t>
            </a:r>
            <a:r>
              <a:rPr lang="en-US" sz="1200" i="1" dirty="0"/>
              <a:t>x</a:t>
            </a:r>
            <a:endParaRPr lang="ru-RU" sz="1200" i="1" dirty="0"/>
          </a:p>
        </p:txBody>
      </p:sp>
      <p:sp>
        <p:nvSpPr>
          <p:cNvPr id="7" name="Блок-схема: данные 6"/>
          <p:cNvSpPr/>
          <p:nvPr/>
        </p:nvSpPr>
        <p:spPr>
          <a:xfrm>
            <a:off x="3289300" y="1773238"/>
            <a:ext cx="2362200" cy="360362"/>
          </a:xfrm>
          <a:prstGeom prst="flowChartInputOutpu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dirty="0"/>
              <a:t>Ввод начальных условий</a:t>
            </a:r>
          </a:p>
        </p:txBody>
      </p:sp>
      <p:sp>
        <p:nvSpPr>
          <p:cNvPr id="8" name="Блок-схема: решение 7"/>
          <p:cNvSpPr/>
          <p:nvPr/>
        </p:nvSpPr>
        <p:spPr>
          <a:xfrm>
            <a:off x="3167063" y="3213100"/>
            <a:ext cx="2592387" cy="587375"/>
          </a:xfrm>
          <a:prstGeom prst="flowChartDecision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dirty="0"/>
              <a:t>Проверка сходимости</a:t>
            </a: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3786188" y="4005263"/>
            <a:ext cx="1368425" cy="287337"/>
          </a:xfrm>
          <a:prstGeom prst="roundRect">
            <a:avLst>
              <a:gd name="adj" fmla="val 50000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dirty="0"/>
              <a:t>Останов</a:t>
            </a:r>
            <a:endParaRPr lang="ru-RU" dirty="0"/>
          </a:p>
        </p:txBody>
      </p:sp>
      <p:cxnSp>
        <p:nvCxnSpPr>
          <p:cNvPr id="10" name="Прямая соединительная линия 9"/>
          <p:cNvCxnSpPr>
            <a:stCxn id="8" idx="0"/>
            <a:endCxn id="6" idx="2"/>
          </p:cNvCxnSpPr>
          <p:nvPr/>
        </p:nvCxnSpPr>
        <p:spPr>
          <a:xfrm flipV="1">
            <a:off x="4464050" y="3014663"/>
            <a:ext cx="0" cy="19843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>
            <a:stCxn id="6" idx="0"/>
            <a:endCxn id="7" idx="4"/>
          </p:cNvCxnSpPr>
          <p:nvPr/>
        </p:nvCxnSpPr>
        <p:spPr>
          <a:xfrm flipV="1">
            <a:off x="4464050" y="2133600"/>
            <a:ext cx="6350" cy="44926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>
            <a:stCxn id="5" idx="2"/>
            <a:endCxn id="7" idx="1"/>
          </p:cNvCxnSpPr>
          <p:nvPr/>
        </p:nvCxnSpPr>
        <p:spPr>
          <a:xfrm>
            <a:off x="4464050" y="1628775"/>
            <a:ext cx="6350" cy="14446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>
            <a:stCxn id="27" idx="0"/>
            <a:endCxn id="8" idx="2"/>
          </p:cNvCxnSpPr>
          <p:nvPr/>
        </p:nvCxnSpPr>
        <p:spPr>
          <a:xfrm flipH="1" flipV="1">
            <a:off x="4464050" y="3800475"/>
            <a:ext cx="6350" cy="2047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>
            <a:stCxn id="8" idx="1"/>
          </p:cNvCxnSpPr>
          <p:nvPr/>
        </p:nvCxnSpPr>
        <p:spPr>
          <a:xfrm flipH="1" flipV="1">
            <a:off x="2771775" y="3506788"/>
            <a:ext cx="395288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 flipV="1">
            <a:off x="2771775" y="2357438"/>
            <a:ext cx="0" cy="114935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/>
          <p:nvPr/>
        </p:nvCxnSpPr>
        <p:spPr>
          <a:xfrm>
            <a:off x="2771775" y="2347913"/>
            <a:ext cx="1698625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9172" name="Прямоугольник 50"/>
          <p:cNvSpPr>
            <a:spLocks noChangeArrowheads="1"/>
          </p:cNvSpPr>
          <p:nvPr/>
        </p:nvSpPr>
        <p:spPr bwMode="auto">
          <a:xfrm>
            <a:off x="2898775" y="3201988"/>
            <a:ext cx="5381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/>
              <a:t>нет</a:t>
            </a:r>
          </a:p>
        </p:txBody>
      </p:sp>
      <p:sp>
        <p:nvSpPr>
          <p:cNvPr id="49173" name="Прямоугольник 51"/>
          <p:cNvSpPr>
            <a:spLocks noChangeArrowheads="1"/>
          </p:cNvSpPr>
          <p:nvPr/>
        </p:nvSpPr>
        <p:spPr bwMode="auto">
          <a:xfrm>
            <a:off x="4649788" y="3644900"/>
            <a:ext cx="4476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/>
              <a:t>да</a:t>
            </a:r>
          </a:p>
        </p:txBody>
      </p:sp>
    </p:spTree>
    <p:extLst>
      <p:ext uri="{BB962C8B-B14F-4D97-AF65-F5344CB8AC3E}">
        <p14:creationId xmlns:p14="http://schemas.microsoft.com/office/powerpoint/2010/main" val="1858892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8" name="Номер слайда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4DF1EE8-5775-42D3-ABAB-960D055D7735}" type="slidenum">
              <a:rPr lang="ru-RU" altLang="ru-RU" smtClean="0"/>
              <a:pPr eaLnBrk="1" hangingPunct="1"/>
              <a:t>5</a:t>
            </a:fld>
            <a:endParaRPr lang="ru-RU" altLang="ru-RU" smtClean="0"/>
          </a:p>
        </p:txBody>
      </p:sp>
      <p:pic>
        <p:nvPicPr>
          <p:cNvPr id="3072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26188"/>
            <a:ext cx="4038600" cy="531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30" name="Line 3"/>
          <p:cNvSpPr>
            <a:spLocks noChangeShapeType="1"/>
          </p:cNvSpPr>
          <p:nvPr/>
        </p:nvSpPr>
        <p:spPr bwMode="auto">
          <a:xfrm>
            <a:off x="323850" y="476250"/>
            <a:ext cx="84978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732" name="Text Box 6"/>
          <p:cNvSpPr txBox="1">
            <a:spLocks noChangeArrowheads="1"/>
          </p:cNvSpPr>
          <p:nvPr/>
        </p:nvSpPr>
        <p:spPr bwMode="auto">
          <a:xfrm>
            <a:off x="928688" y="1643063"/>
            <a:ext cx="22860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/>
              <a:t>Заданы</a:t>
            </a:r>
          </a:p>
        </p:txBody>
      </p:sp>
      <p:graphicFrame>
        <p:nvGraphicFramePr>
          <p:cNvPr id="30722" name="Object 2"/>
          <p:cNvGraphicFramePr>
            <a:graphicFrameLocks noChangeAspect="1"/>
          </p:cNvGraphicFramePr>
          <p:nvPr/>
        </p:nvGraphicFramePr>
        <p:xfrm>
          <a:off x="912813" y="1952625"/>
          <a:ext cx="2676525" cy="111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6" name="Формула" r:id="rId4" imgW="2006280" imgH="838080" progId="Equation.3">
                  <p:embed/>
                </p:oleObj>
              </mc:Choice>
              <mc:Fallback>
                <p:oleObj name="Формула" r:id="rId4" imgW="2006280" imgH="8380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2813" y="1952625"/>
                        <a:ext cx="2676525" cy="111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34" name="Text Box 6"/>
          <p:cNvSpPr txBox="1">
            <a:spLocks noChangeArrowheads="1"/>
          </p:cNvSpPr>
          <p:nvPr/>
        </p:nvSpPr>
        <p:spPr bwMode="auto">
          <a:xfrm>
            <a:off x="4357688" y="1643063"/>
            <a:ext cx="34290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/>
              <a:t>Требуется найти экстремум</a:t>
            </a:r>
          </a:p>
        </p:txBody>
      </p:sp>
      <p:graphicFrame>
        <p:nvGraphicFramePr>
          <p:cNvPr id="30723" name="Object 3"/>
          <p:cNvGraphicFramePr>
            <a:graphicFrameLocks noChangeAspect="1"/>
          </p:cNvGraphicFramePr>
          <p:nvPr/>
        </p:nvGraphicFramePr>
        <p:xfrm>
          <a:off x="4724400" y="2185988"/>
          <a:ext cx="2081213" cy="779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7" name="Формула" r:id="rId6" imgW="1562040" imgH="583920" progId="Equation.3">
                  <p:embed/>
                </p:oleObj>
              </mc:Choice>
              <mc:Fallback>
                <p:oleObj name="Формула" r:id="rId6" imgW="1562040" imgH="5839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2185988"/>
                        <a:ext cx="2081213" cy="779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35" name="Text Box 6"/>
          <p:cNvSpPr txBox="1">
            <a:spLocks noChangeArrowheads="1"/>
          </p:cNvSpPr>
          <p:nvPr/>
        </p:nvSpPr>
        <p:spPr bwMode="auto">
          <a:xfrm>
            <a:off x="857250" y="3071813"/>
            <a:ext cx="55006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/>
              <a:t>2. Поиск экстремума</a:t>
            </a:r>
          </a:p>
        </p:txBody>
      </p:sp>
      <p:sp>
        <p:nvSpPr>
          <p:cNvPr id="30736" name="Text Box 4"/>
          <p:cNvSpPr txBox="1">
            <a:spLocks noChangeArrowheads="1"/>
          </p:cNvSpPr>
          <p:nvPr/>
        </p:nvSpPr>
        <p:spPr bwMode="auto">
          <a:xfrm>
            <a:off x="1816099" y="548680"/>
            <a:ext cx="56578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ru-RU" dirty="0" smtClean="0">
                <a:solidFill>
                  <a:srgbClr val="0000FF"/>
                </a:solidFill>
              </a:rPr>
              <a:t>2</a:t>
            </a:r>
            <a:r>
              <a:rPr lang="ru-RU" altLang="ru-RU" dirty="0" smtClean="0">
                <a:solidFill>
                  <a:srgbClr val="0000FF"/>
                </a:solidFill>
              </a:rPr>
              <a:t> </a:t>
            </a:r>
            <a:r>
              <a:rPr lang="ru-RU" altLang="ru-RU" dirty="0">
                <a:solidFill>
                  <a:srgbClr val="0000FF"/>
                </a:solidFill>
              </a:rPr>
              <a:t>Оптимизация функции одной переменной</a:t>
            </a:r>
          </a:p>
        </p:txBody>
      </p:sp>
      <p:sp>
        <p:nvSpPr>
          <p:cNvPr id="30737" name="Text Box 4"/>
          <p:cNvSpPr txBox="1">
            <a:spLocks noChangeArrowheads="1"/>
          </p:cNvSpPr>
          <p:nvPr/>
        </p:nvSpPr>
        <p:spPr bwMode="auto">
          <a:xfrm>
            <a:off x="1714500" y="915987"/>
            <a:ext cx="56578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ru-RU" dirty="0" smtClean="0">
                <a:solidFill>
                  <a:srgbClr val="0000FF"/>
                </a:solidFill>
              </a:rPr>
              <a:t>2</a:t>
            </a:r>
            <a:r>
              <a:rPr lang="ru-RU" altLang="ru-RU" dirty="0" smtClean="0">
                <a:solidFill>
                  <a:srgbClr val="0000FF"/>
                </a:solidFill>
              </a:rPr>
              <a:t>.1 </a:t>
            </a:r>
            <a:r>
              <a:rPr lang="ru-RU" altLang="ru-RU" dirty="0">
                <a:solidFill>
                  <a:srgbClr val="0000FF"/>
                </a:solidFill>
              </a:rPr>
              <a:t>Прямой поиск</a:t>
            </a:r>
          </a:p>
        </p:txBody>
      </p:sp>
      <p:cxnSp>
        <p:nvCxnSpPr>
          <p:cNvPr id="25" name="Прямая со стрелкой 24"/>
          <p:cNvCxnSpPr/>
          <p:nvPr/>
        </p:nvCxnSpPr>
        <p:spPr>
          <a:xfrm>
            <a:off x="2071688" y="4500563"/>
            <a:ext cx="3359150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 rot="5400000" flipH="1" flipV="1">
            <a:off x="1572419" y="4001294"/>
            <a:ext cx="1000125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" name="Полилиния 27"/>
          <p:cNvSpPr/>
          <p:nvPr/>
        </p:nvSpPr>
        <p:spPr>
          <a:xfrm>
            <a:off x="2082800" y="3714750"/>
            <a:ext cx="3076575" cy="369888"/>
          </a:xfrm>
          <a:custGeom>
            <a:avLst/>
            <a:gdLst>
              <a:gd name="connsiteX0" fmla="*/ 0 w 3076575"/>
              <a:gd name="connsiteY0" fmla="*/ 0 h 369887"/>
              <a:gd name="connsiteX1" fmla="*/ 561975 w 3076575"/>
              <a:gd name="connsiteY1" fmla="*/ 342900 h 369887"/>
              <a:gd name="connsiteX2" fmla="*/ 1628775 w 3076575"/>
              <a:gd name="connsiteY2" fmla="*/ 161925 h 369887"/>
              <a:gd name="connsiteX3" fmla="*/ 2638425 w 3076575"/>
              <a:gd name="connsiteY3" fmla="*/ 314325 h 369887"/>
              <a:gd name="connsiteX4" fmla="*/ 3076575 w 3076575"/>
              <a:gd name="connsiteY4" fmla="*/ 47625 h 369887"/>
              <a:gd name="connsiteX5" fmla="*/ 3076575 w 3076575"/>
              <a:gd name="connsiteY5" fmla="*/ 47625 h 3698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076575" h="369887">
                <a:moveTo>
                  <a:pt x="0" y="0"/>
                </a:moveTo>
                <a:cubicBezTo>
                  <a:pt x="145256" y="157956"/>
                  <a:pt x="290513" y="315913"/>
                  <a:pt x="561975" y="342900"/>
                </a:cubicBezTo>
                <a:cubicBezTo>
                  <a:pt x="833437" y="369887"/>
                  <a:pt x="1282700" y="166688"/>
                  <a:pt x="1628775" y="161925"/>
                </a:cubicBezTo>
                <a:cubicBezTo>
                  <a:pt x="1974850" y="157163"/>
                  <a:pt x="2397125" y="333375"/>
                  <a:pt x="2638425" y="314325"/>
                </a:cubicBezTo>
                <a:cubicBezTo>
                  <a:pt x="2879725" y="295275"/>
                  <a:pt x="3076575" y="47625"/>
                  <a:pt x="3076575" y="47625"/>
                </a:cubicBezTo>
                <a:lnTo>
                  <a:pt x="3076575" y="47625"/>
                </a:lnTo>
              </a:path>
            </a:pathLst>
          </a:cu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30" name="Прямая соединительная линия 29"/>
          <p:cNvCxnSpPr/>
          <p:nvPr/>
        </p:nvCxnSpPr>
        <p:spPr>
          <a:xfrm rot="5400000">
            <a:off x="2179638" y="4251325"/>
            <a:ext cx="500062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 rot="5400000">
            <a:off x="4608513" y="4251325"/>
            <a:ext cx="500062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rot="5400000">
            <a:off x="2429669" y="4285457"/>
            <a:ext cx="428625" cy="158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rot="5400000">
            <a:off x="2643981" y="4285457"/>
            <a:ext cx="428625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rot="5400000">
            <a:off x="4431506" y="4285457"/>
            <a:ext cx="428625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746" name="Text Box 6"/>
          <p:cNvSpPr txBox="1">
            <a:spLocks noChangeArrowheads="1"/>
          </p:cNvSpPr>
          <p:nvPr/>
        </p:nvSpPr>
        <p:spPr bwMode="auto">
          <a:xfrm>
            <a:off x="2214563" y="4572000"/>
            <a:ext cx="28575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ru-RU" sz="1200" i="1"/>
              <a:t>a</a:t>
            </a:r>
            <a:endParaRPr lang="ru-RU" altLang="ru-RU" sz="1200" i="1"/>
          </a:p>
        </p:txBody>
      </p:sp>
      <p:sp>
        <p:nvSpPr>
          <p:cNvPr id="30747" name="Text Box 6"/>
          <p:cNvSpPr txBox="1">
            <a:spLocks noChangeArrowheads="1"/>
          </p:cNvSpPr>
          <p:nvPr/>
        </p:nvSpPr>
        <p:spPr bwMode="auto">
          <a:xfrm>
            <a:off x="4787900" y="4572000"/>
            <a:ext cx="28575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ru-RU" sz="1200" i="1"/>
              <a:t>b</a:t>
            </a:r>
            <a:endParaRPr lang="ru-RU" altLang="ru-RU" sz="1200" i="1"/>
          </a:p>
        </p:txBody>
      </p:sp>
      <p:sp>
        <p:nvSpPr>
          <p:cNvPr id="30748" name="Text Box 6"/>
          <p:cNvSpPr txBox="1">
            <a:spLocks noChangeArrowheads="1"/>
          </p:cNvSpPr>
          <p:nvPr/>
        </p:nvSpPr>
        <p:spPr bwMode="auto">
          <a:xfrm>
            <a:off x="2643188" y="4572000"/>
            <a:ext cx="28575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ru-RU" sz="1200" i="1"/>
              <a:t>∆</a:t>
            </a:r>
            <a:endParaRPr lang="ru-RU" altLang="ru-RU" sz="1200" i="1"/>
          </a:p>
        </p:txBody>
      </p:sp>
      <p:graphicFrame>
        <p:nvGraphicFramePr>
          <p:cNvPr id="30724" name="Object 2"/>
          <p:cNvGraphicFramePr>
            <a:graphicFrameLocks noChangeAspect="1"/>
          </p:cNvGraphicFramePr>
          <p:nvPr/>
        </p:nvGraphicFramePr>
        <p:xfrm>
          <a:off x="3071813" y="3643313"/>
          <a:ext cx="457200" cy="269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8" name="Формула" r:id="rId8" imgW="342720" imgH="203040" progId="Equation.3">
                  <p:embed/>
                </p:oleObj>
              </mc:Choice>
              <mc:Fallback>
                <p:oleObj name="Формула" r:id="rId8" imgW="34272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1813" y="3643313"/>
                        <a:ext cx="457200" cy="269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5" name="Object 8"/>
          <p:cNvGraphicFramePr>
            <a:graphicFrameLocks noChangeAspect="1"/>
          </p:cNvGraphicFramePr>
          <p:nvPr/>
        </p:nvGraphicFramePr>
        <p:xfrm>
          <a:off x="5216525" y="4572000"/>
          <a:ext cx="169863" cy="185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9" name="Формула" r:id="rId10" imgW="126720" imgH="139680" progId="Equation.3">
                  <p:embed/>
                </p:oleObj>
              </mc:Choice>
              <mc:Fallback>
                <p:oleObj name="Формула" r:id="rId10" imgW="126720" imgH="1396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6525" y="4572000"/>
                        <a:ext cx="169863" cy="185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6" name="Object 9"/>
          <p:cNvGraphicFramePr>
            <a:graphicFrameLocks noChangeAspect="1"/>
          </p:cNvGraphicFramePr>
          <p:nvPr/>
        </p:nvGraphicFramePr>
        <p:xfrm>
          <a:off x="2071688" y="4857750"/>
          <a:ext cx="795337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30" name="Формула" r:id="rId12" imgW="596880" imgH="393480" progId="Equation.3">
                  <p:embed/>
                </p:oleObj>
              </mc:Choice>
              <mc:Fallback>
                <p:oleObj name="Формула" r:id="rId12" imgW="59688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1688" y="4857750"/>
                        <a:ext cx="795337" cy="523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7" name="Object 10"/>
          <p:cNvGraphicFramePr>
            <a:graphicFrameLocks noChangeAspect="1"/>
          </p:cNvGraphicFramePr>
          <p:nvPr/>
        </p:nvGraphicFramePr>
        <p:xfrm>
          <a:off x="3286125" y="4929188"/>
          <a:ext cx="271145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31" name="Формула" r:id="rId14" imgW="2031840" imgH="304560" progId="Equation.3">
                  <p:embed/>
                </p:oleObj>
              </mc:Choice>
              <mc:Fallback>
                <p:oleObj name="Формула" r:id="rId14" imgW="2031840" imgH="3045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6125" y="4929188"/>
                        <a:ext cx="271145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83503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62" name="Номер слайда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D44DB00-8B3C-4C51-A547-2B8E20D31641}" type="slidenum">
              <a:rPr lang="ru-RU" altLang="ru-RU" smtClean="0"/>
              <a:pPr eaLnBrk="1" hangingPunct="1"/>
              <a:t>6</a:t>
            </a:fld>
            <a:endParaRPr lang="ru-RU" altLang="ru-RU" smtClean="0"/>
          </a:p>
        </p:txBody>
      </p:sp>
      <p:pic>
        <p:nvPicPr>
          <p:cNvPr id="3176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26188"/>
            <a:ext cx="4038600" cy="531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64" name="Line 3"/>
          <p:cNvSpPr>
            <a:spLocks noChangeShapeType="1"/>
          </p:cNvSpPr>
          <p:nvPr/>
        </p:nvSpPr>
        <p:spPr bwMode="auto">
          <a:xfrm>
            <a:off x="323850" y="476250"/>
            <a:ext cx="84978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766" name="Text Box 6"/>
          <p:cNvSpPr txBox="1">
            <a:spLocks noChangeArrowheads="1"/>
          </p:cNvSpPr>
          <p:nvPr/>
        </p:nvSpPr>
        <p:spPr bwMode="auto">
          <a:xfrm>
            <a:off x="928688" y="1052736"/>
            <a:ext cx="22860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/>
              <a:t>Заданы</a:t>
            </a:r>
          </a:p>
        </p:txBody>
      </p:sp>
      <p:graphicFrame>
        <p:nvGraphicFramePr>
          <p:cNvPr id="3174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8414423"/>
              </p:ext>
            </p:extLst>
          </p:nvPr>
        </p:nvGraphicFramePr>
        <p:xfrm>
          <a:off x="912813" y="1362298"/>
          <a:ext cx="2676525" cy="111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34" name="Формула" r:id="rId4" imgW="2006280" imgH="838080" progId="Equation.3">
                  <p:embed/>
                </p:oleObj>
              </mc:Choice>
              <mc:Fallback>
                <p:oleObj name="Формула" r:id="rId4" imgW="2006280" imgH="8380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2813" y="1362298"/>
                        <a:ext cx="2676525" cy="111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768" name="Text Box 6"/>
          <p:cNvSpPr txBox="1">
            <a:spLocks noChangeArrowheads="1"/>
          </p:cNvSpPr>
          <p:nvPr/>
        </p:nvSpPr>
        <p:spPr bwMode="auto">
          <a:xfrm>
            <a:off x="4357688" y="1052736"/>
            <a:ext cx="34290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/>
              <a:t>Требуется найти экстремум</a:t>
            </a:r>
          </a:p>
        </p:txBody>
      </p:sp>
      <p:graphicFrame>
        <p:nvGraphicFramePr>
          <p:cNvPr id="3174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5115783"/>
              </p:ext>
            </p:extLst>
          </p:nvPr>
        </p:nvGraphicFramePr>
        <p:xfrm>
          <a:off x="4724400" y="1595661"/>
          <a:ext cx="2081213" cy="779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35" name="Формула" r:id="rId6" imgW="1562040" imgH="583920" progId="Equation.3">
                  <p:embed/>
                </p:oleObj>
              </mc:Choice>
              <mc:Fallback>
                <p:oleObj name="Формула" r:id="rId6" imgW="1562040" imgH="5839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1595661"/>
                        <a:ext cx="2081213" cy="779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769" name="Text Box 6"/>
          <p:cNvSpPr txBox="1">
            <a:spLocks noChangeArrowheads="1"/>
          </p:cNvSpPr>
          <p:nvPr/>
        </p:nvSpPr>
        <p:spPr bwMode="auto">
          <a:xfrm>
            <a:off x="857250" y="2481486"/>
            <a:ext cx="55006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/>
              <a:t>2. Поиск экстремума</a:t>
            </a:r>
          </a:p>
        </p:txBody>
      </p:sp>
      <p:sp>
        <p:nvSpPr>
          <p:cNvPr id="31771" name="Text Box 4"/>
          <p:cNvSpPr txBox="1">
            <a:spLocks noChangeArrowheads="1"/>
          </p:cNvSpPr>
          <p:nvPr/>
        </p:nvSpPr>
        <p:spPr bwMode="auto">
          <a:xfrm>
            <a:off x="1709579" y="546099"/>
            <a:ext cx="56578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ru-RU" dirty="0" smtClean="0">
                <a:solidFill>
                  <a:srgbClr val="0000FF"/>
                </a:solidFill>
              </a:rPr>
              <a:t>2</a:t>
            </a:r>
            <a:r>
              <a:rPr lang="ru-RU" altLang="ru-RU" dirty="0" smtClean="0">
                <a:solidFill>
                  <a:srgbClr val="0000FF"/>
                </a:solidFill>
              </a:rPr>
              <a:t>.</a:t>
            </a:r>
            <a:r>
              <a:rPr lang="en-US" altLang="ru-RU" dirty="0">
                <a:solidFill>
                  <a:srgbClr val="0000FF"/>
                </a:solidFill>
              </a:rPr>
              <a:t>2</a:t>
            </a:r>
            <a:r>
              <a:rPr lang="ru-RU" altLang="ru-RU" dirty="0">
                <a:solidFill>
                  <a:srgbClr val="0000FF"/>
                </a:solidFill>
              </a:rPr>
              <a:t> Дихотомия</a:t>
            </a:r>
          </a:p>
        </p:txBody>
      </p:sp>
      <p:cxnSp>
        <p:nvCxnSpPr>
          <p:cNvPr id="25" name="Прямая со стрелкой 24"/>
          <p:cNvCxnSpPr/>
          <p:nvPr/>
        </p:nvCxnSpPr>
        <p:spPr>
          <a:xfrm>
            <a:off x="1000125" y="3624486"/>
            <a:ext cx="3357563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rot="5400000">
            <a:off x="1106488" y="3375248"/>
            <a:ext cx="500062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 rot="5400000">
            <a:off x="3535363" y="3375248"/>
            <a:ext cx="500062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1776" name="Text Box 6"/>
          <p:cNvSpPr txBox="1">
            <a:spLocks noChangeArrowheads="1"/>
          </p:cNvSpPr>
          <p:nvPr/>
        </p:nvSpPr>
        <p:spPr bwMode="auto">
          <a:xfrm>
            <a:off x="1143000" y="3695923"/>
            <a:ext cx="28575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ru-RU" sz="1200" i="1"/>
              <a:t>a</a:t>
            </a:r>
            <a:endParaRPr lang="ru-RU" altLang="ru-RU" sz="1200" i="1"/>
          </a:p>
        </p:txBody>
      </p:sp>
      <p:sp>
        <p:nvSpPr>
          <p:cNvPr id="31777" name="Text Box 6"/>
          <p:cNvSpPr txBox="1">
            <a:spLocks noChangeArrowheads="1"/>
          </p:cNvSpPr>
          <p:nvPr/>
        </p:nvSpPr>
        <p:spPr bwMode="auto">
          <a:xfrm>
            <a:off x="3714750" y="3695923"/>
            <a:ext cx="28575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ru-RU" sz="1200" i="1" dirty="0"/>
              <a:t>b</a:t>
            </a:r>
            <a:endParaRPr lang="ru-RU" altLang="ru-RU" sz="1200" i="1" dirty="0"/>
          </a:p>
        </p:txBody>
      </p:sp>
      <p:graphicFrame>
        <p:nvGraphicFramePr>
          <p:cNvPr id="3174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5864458"/>
              </p:ext>
            </p:extLst>
          </p:nvPr>
        </p:nvGraphicFramePr>
        <p:xfrm>
          <a:off x="3629025" y="2805336"/>
          <a:ext cx="457200" cy="269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36" name="Формула" r:id="rId8" imgW="342720" imgH="203040" progId="Equation.3">
                  <p:embed/>
                </p:oleObj>
              </mc:Choice>
              <mc:Fallback>
                <p:oleObj name="Формула" r:id="rId8" imgW="34272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29025" y="2805336"/>
                        <a:ext cx="457200" cy="269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4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3813526"/>
              </p:ext>
            </p:extLst>
          </p:nvPr>
        </p:nvGraphicFramePr>
        <p:xfrm>
          <a:off x="4143375" y="3695923"/>
          <a:ext cx="169863" cy="185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37" name="Формула" r:id="rId10" imgW="126720" imgH="139680" progId="Equation.3">
                  <p:embed/>
                </p:oleObj>
              </mc:Choice>
              <mc:Fallback>
                <p:oleObj name="Формула" r:id="rId10" imgW="126720" imgH="1396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3375" y="3695923"/>
                        <a:ext cx="169863" cy="185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9" name="Прямая со стрелкой 28"/>
          <p:cNvCxnSpPr>
            <a:endCxn id="57" idx="2"/>
          </p:cNvCxnSpPr>
          <p:nvPr/>
        </p:nvCxnSpPr>
        <p:spPr>
          <a:xfrm>
            <a:off x="1357313" y="4195986"/>
            <a:ext cx="1590675" cy="1587"/>
          </a:xfrm>
          <a:prstGeom prst="straightConnector1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7" name="Овал 46"/>
          <p:cNvSpPr/>
          <p:nvPr/>
        </p:nvSpPr>
        <p:spPr>
          <a:xfrm>
            <a:off x="2578100" y="3597498"/>
            <a:ext cx="55563" cy="55563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1781" name="Text Box 6"/>
          <p:cNvSpPr txBox="1">
            <a:spLocks noChangeArrowheads="1"/>
          </p:cNvSpPr>
          <p:nvPr/>
        </p:nvSpPr>
        <p:spPr bwMode="auto">
          <a:xfrm>
            <a:off x="2301875" y="3675286"/>
            <a:ext cx="660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ru-RU" sz="1200" i="1"/>
              <a:t>(b-a)/2</a:t>
            </a:r>
            <a:endParaRPr lang="ru-RU" altLang="ru-RU" sz="1200" i="1"/>
          </a:p>
        </p:txBody>
      </p:sp>
      <p:sp>
        <p:nvSpPr>
          <p:cNvPr id="49" name="Овал 48"/>
          <p:cNvSpPr/>
          <p:nvPr/>
        </p:nvSpPr>
        <p:spPr>
          <a:xfrm>
            <a:off x="2201863" y="3592736"/>
            <a:ext cx="55562" cy="5556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0" name="Овал 49"/>
          <p:cNvSpPr/>
          <p:nvPr/>
        </p:nvSpPr>
        <p:spPr>
          <a:xfrm>
            <a:off x="2933700" y="3591148"/>
            <a:ext cx="55563" cy="55563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1784" name="Text Box 6"/>
          <p:cNvSpPr txBox="1">
            <a:spLocks noChangeArrowheads="1"/>
          </p:cNvSpPr>
          <p:nvPr/>
        </p:nvSpPr>
        <p:spPr bwMode="auto">
          <a:xfrm>
            <a:off x="1443037" y="3370486"/>
            <a:ext cx="8350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ru-RU" sz="1200" i="1" dirty="0"/>
              <a:t>(b-a)/2-</a:t>
            </a:r>
            <a:r>
              <a:rPr lang="el-GR" altLang="ru-RU" sz="1200" i="1" dirty="0"/>
              <a:t>α</a:t>
            </a:r>
            <a:endParaRPr lang="ru-RU" altLang="ru-RU" sz="1200" i="1" dirty="0"/>
          </a:p>
        </p:txBody>
      </p:sp>
      <p:sp>
        <p:nvSpPr>
          <p:cNvPr id="31785" name="Text Box 6"/>
          <p:cNvSpPr txBox="1">
            <a:spLocks noChangeArrowheads="1"/>
          </p:cNvSpPr>
          <p:nvPr/>
        </p:nvSpPr>
        <p:spPr bwMode="auto">
          <a:xfrm>
            <a:off x="2776538" y="3341116"/>
            <a:ext cx="8350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ru-RU" sz="1200" i="1" dirty="0"/>
              <a:t>(b-a)/2+</a:t>
            </a:r>
            <a:r>
              <a:rPr lang="el-GR" altLang="ru-RU" sz="1200" i="1" dirty="0"/>
              <a:t>α</a:t>
            </a:r>
            <a:endParaRPr lang="ru-RU" altLang="ru-RU" sz="1200" i="1" dirty="0"/>
          </a:p>
        </p:txBody>
      </p:sp>
      <p:graphicFrame>
        <p:nvGraphicFramePr>
          <p:cNvPr id="3175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6590940"/>
              </p:ext>
            </p:extLst>
          </p:nvPr>
        </p:nvGraphicFramePr>
        <p:xfrm>
          <a:off x="2043113" y="3603848"/>
          <a:ext cx="203200" cy="28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38" name="Формула" r:id="rId12" imgW="152280" imgH="215640" progId="Equation.3">
                  <p:embed/>
                </p:oleObj>
              </mc:Choice>
              <mc:Fallback>
                <p:oleObj name="Формула" r:id="rId12" imgW="15228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3113" y="3603848"/>
                        <a:ext cx="203200" cy="285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6139993"/>
              </p:ext>
            </p:extLst>
          </p:nvPr>
        </p:nvGraphicFramePr>
        <p:xfrm>
          <a:off x="2970213" y="3597498"/>
          <a:ext cx="219075" cy="28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39" name="Формула" r:id="rId14" imgW="164880" imgH="215640" progId="Equation.3">
                  <p:embed/>
                </p:oleObj>
              </mc:Choice>
              <mc:Fallback>
                <p:oleObj name="Формула" r:id="rId14" imgW="16488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0213" y="3597498"/>
                        <a:ext cx="219075" cy="285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786" name="Text Box 6"/>
          <p:cNvSpPr txBox="1">
            <a:spLocks noChangeArrowheads="1"/>
          </p:cNvSpPr>
          <p:nvPr/>
        </p:nvSpPr>
        <p:spPr bwMode="auto">
          <a:xfrm>
            <a:off x="1068388" y="4153123"/>
            <a:ext cx="28575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ru-RU" sz="1200" i="1"/>
              <a:t>a</a:t>
            </a:r>
            <a:endParaRPr lang="ru-RU" altLang="ru-RU" sz="1200" i="1"/>
          </a:p>
        </p:txBody>
      </p:sp>
      <p:sp>
        <p:nvSpPr>
          <p:cNvPr id="56" name="Овал 55"/>
          <p:cNvSpPr/>
          <p:nvPr/>
        </p:nvSpPr>
        <p:spPr>
          <a:xfrm>
            <a:off x="1333500" y="4164236"/>
            <a:ext cx="55563" cy="55562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7" name="Овал 56"/>
          <p:cNvSpPr/>
          <p:nvPr/>
        </p:nvSpPr>
        <p:spPr>
          <a:xfrm>
            <a:off x="2947988" y="4168998"/>
            <a:ext cx="53975" cy="55563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8" name="Овал 57"/>
          <p:cNvSpPr/>
          <p:nvPr/>
        </p:nvSpPr>
        <p:spPr>
          <a:xfrm>
            <a:off x="1330325" y="3592736"/>
            <a:ext cx="55563" cy="55562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9" name="Овал 58"/>
          <p:cNvSpPr/>
          <p:nvPr/>
        </p:nvSpPr>
        <p:spPr>
          <a:xfrm>
            <a:off x="3762375" y="3597498"/>
            <a:ext cx="53975" cy="55563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60" name="Прямая соединительная линия 59"/>
          <p:cNvCxnSpPr/>
          <p:nvPr/>
        </p:nvCxnSpPr>
        <p:spPr>
          <a:xfrm rot="5400000">
            <a:off x="2716212" y="3919761"/>
            <a:ext cx="500063" cy="1588"/>
          </a:xfrm>
          <a:prstGeom prst="line">
            <a:avLst/>
          </a:prstGeom>
          <a:ln>
            <a:prstDash val="dash"/>
            <a:headEnd type="none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31754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9836528"/>
              </p:ext>
            </p:extLst>
          </p:nvPr>
        </p:nvGraphicFramePr>
        <p:xfrm>
          <a:off x="2705101" y="5069904"/>
          <a:ext cx="461962" cy="2490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40" name="Формула" r:id="rId16" imgW="393480" imgH="215640" progId="Equation.3">
                  <p:embed/>
                </p:oleObj>
              </mc:Choice>
              <mc:Fallback>
                <p:oleObj name="Формула" r:id="rId16" imgW="39348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5101" y="5069904"/>
                        <a:ext cx="461962" cy="24907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3" name="Овал 62"/>
          <p:cNvSpPr/>
          <p:nvPr/>
        </p:nvSpPr>
        <p:spPr>
          <a:xfrm>
            <a:off x="2133600" y="4167411"/>
            <a:ext cx="55563" cy="55562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4" name="Овал 63"/>
          <p:cNvSpPr/>
          <p:nvPr/>
        </p:nvSpPr>
        <p:spPr>
          <a:xfrm>
            <a:off x="1833563" y="4162648"/>
            <a:ext cx="53975" cy="55563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5" name="Овал 64"/>
          <p:cNvSpPr/>
          <p:nvPr/>
        </p:nvSpPr>
        <p:spPr>
          <a:xfrm>
            <a:off x="2414588" y="4167411"/>
            <a:ext cx="53975" cy="5556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67" name="Прямая соединительная линия 66"/>
          <p:cNvCxnSpPr/>
          <p:nvPr/>
        </p:nvCxnSpPr>
        <p:spPr>
          <a:xfrm rot="5400000">
            <a:off x="3252788" y="3589561"/>
            <a:ext cx="123825" cy="8572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8" name="Прямая соединительная линия 67"/>
          <p:cNvCxnSpPr/>
          <p:nvPr/>
        </p:nvCxnSpPr>
        <p:spPr>
          <a:xfrm rot="5400000">
            <a:off x="3324225" y="3592736"/>
            <a:ext cx="123825" cy="8572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3175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645584"/>
              </p:ext>
            </p:extLst>
          </p:nvPr>
        </p:nvGraphicFramePr>
        <p:xfrm>
          <a:off x="1733550" y="3876898"/>
          <a:ext cx="203200" cy="28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41" name="Формула" r:id="rId18" imgW="152280" imgH="215640" progId="Equation.3">
                  <p:embed/>
                </p:oleObj>
              </mc:Choice>
              <mc:Fallback>
                <p:oleObj name="Формула" r:id="rId18" imgW="15228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3550" y="3876898"/>
                        <a:ext cx="203200" cy="285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6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5348067"/>
              </p:ext>
            </p:extLst>
          </p:nvPr>
        </p:nvGraphicFramePr>
        <p:xfrm>
          <a:off x="2311400" y="3884836"/>
          <a:ext cx="219075" cy="28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42" name="Формула" r:id="rId20" imgW="164880" imgH="215640" progId="Equation.3">
                  <p:embed/>
                </p:oleObj>
              </mc:Choice>
              <mc:Fallback>
                <p:oleObj name="Формула" r:id="rId20" imgW="16488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1400" y="3884836"/>
                        <a:ext cx="219075" cy="285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1" name="Прямая со стрелкой 70"/>
          <p:cNvCxnSpPr>
            <a:stCxn id="72" idx="6"/>
            <a:endCxn id="73" idx="2"/>
          </p:cNvCxnSpPr>
          <p:nvPr/>
        </p:nvCxnSpPr>
        <p:spPr>
          <a:xfrm flipV="1">
            <a:off x="1876425" y="4659536"/>
            <a:ext cx="1063625" cy="1587"/>
          </a:xfrm>
          <a:prstGeom prst="straightConnector1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2" name="Овал 71"/>
          <p:cNvSpPr/>
          <p:nvPr/>
        </p:nvSpPr>
        <p:spPr>
          <a:xfrm>
            <a:off x="1820863" y="4634136"/>
            <a:ext cx="55562" cy="55562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3" name="Овал 72"/>
          <p:cNvSpPr/>
          <p:nvPr/>
        </p:nvSpPr>
        <p:spPr>
          <a:xfrm>
            <a:off x="2940050" y="4630961"/>
            <a:ext cx="55563" cy="55562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4" name="Овал 73"/>
          <p:cNvSpPr/>
          <p:nvPr/>
        </p:nvSpPr>
        <p:spPr>
          <a:xfrm>
            <a:off x="2368550" y="4635723"/>
            <a:ext cx="55563" cy="55563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5" name="Овал 74"/>
          <p:cNvSpPr/>
          <p:nvPr/>
        </p:nvSpPr>
        <p:spPr>
          <a:xfrm>
            <a:off x="2152650" y="4635723"/>
            <a:ext cx="55563" cy="55563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6" name="Овал 75"/>
          <p:cNvSpPr/>
          <p:nvPr/>
        </p:nvSpPr>
        <p:spPr>
          <a:xfrm>
            <a:off x="2600325" y="4630961"/>
            <a:ext cx="55563" cy="5556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77" name="Прямая соединительная линия 76"/>
          <p:cNvCxnSpPr/>
          <p:nvPr/>
        </p:nvCxnSpPr>
        <p:spPr>
          <a:xfrm rot="5400000">
            <a:off x="1522413" y="4156298"/>
            <a:ext cx="123825" cy="8572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8" name="Прямая соединительная линия 77"/>
          <p:cNvCxnSpPr/>
          <p:nvPr/>
        </p:nvCxnSpPr>
        <p:spPr>
          <a:xfrm rot="5400000">
            <a:off x="1593850" y="4161061"/>
            <a:ext cx="123825" cy="8572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0" name="Прямая соединительная линия 79"/>
          <p:cNvCxnSpPr/>
          <p:nvPr/>
        </p:nvCxnSpPr>
        <p:spPr>
          <a:xfrm rot="16200000" flipH="1">
            <a:off x="1680369" y="4422204"/>
            <a:ext cx="361950" cy="1588"/>
          </a:xfrm>
          <a:prstGeom prst="line">
            <a:avLst/>
          </a:prstGeom>
          <a:ln>
            <a:prstDash val="dash"/>
            <a:headEnd type="none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3175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0492473"/>
              </p:ext>
            </p:extLst>
          </p:nvPr>
        </p:nvGraphicFramePr>
        <p:xfrm>
          <a:off x="1236663" y="4538886"/>
          <a:ext cx="512762" cy="28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43" name="Формула" r:id="rId22" imgW="380880" imgH="215640" progId="Equation.3">
                  <p:embed/>
                </p:oleObj>
              </mc:Choice>
              <mc:Fallback>
                <p:oleObj name="Формула" r:id="rId22" imgW="38088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6663" y="4538886"/>
                        <a:ext cx="512762" cy="285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6252740"/>
              </p:ext>
            </p:extLst>
          </p:nvPr>
        </p:nvGraphicFramePr>
        <p:xfrm>
          <a:off x="2081213" y="4375373"/>
          <a:ext cx="203200" cy="28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44" name="Формула" r:id="rId24" imgW="152280" imgH="215640" progId="Equation.3">
                  <p:embed/>
                </p:oleObj>
              </mc:Choice>
              <mc:Fallback>
                <p:oleObj name="Формула" r:id="rId24" imgW="15228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1213" y="4375373"/>
                        <a:ext cx="203200" cy="285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6137329"/>
              </p:ext>
            </p:extLst>
          </p:nvPr>
        </p:nvGraphicFramePr>
        <p:xfrm>
          <a:off x="2536825" y="4369023"/>
          <a:ext cx="219075" cy="28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45" name="Формула" r:id="rId25" imgW="164880" imgH="215640" progId="Equation.3">
                  <p:embed/>
                </p:oleObj>
              </mc:Choice>
              <mc:Fallback>
                <p:oleObj name="Формула" r:id="rId25" imgW="16488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6825" y="4369023"/>
                        <a:ext cx="219075" cy="285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6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320754"/>
              </p:ext>
            </p:extLst>
          </p:nvPr>
        </p:nvGraphicFramePr>
        <p:xfrm>
          <a:off x="2329657" y="5666806"/>
          <a:ext cx="169862" cy="234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46" name="Формула" r:id="rId26" imgW="126720" imgH="177480" progId="Equation.3">
                  <p:embed/>
                </p:oleObj>
              </mc:Choice>
              <mc:Fallback>
                <p:oleObj name="Формула" r:id="rId26" imgW="12672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9657" y="5666806"/>
                        <a:ext cx="169862" cy="234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7" name="Прямая со стрелкой 86"/>
          <p:cNvCxnSpPr>
            <a:stCxn id="88" idx="6"/>
            <a:endCxn id="89" idx="2"/>
          </p:cNvCxnSpPr>
          <p:nvPr/>
        </p:nvCxnSpPr>
        <p:spPr>
          <a:xfrm>
            <a:off x="1877220" y="5123879"/>
            <a:ext cx="708025" cy="1588"/>
          </a:xfrm>
          <a:prstGeom prst="straightConnector1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8" name="Овал 87"/>
          <p:cNvSpPr/>
          <p:nvPr/>
        </p:nvSpPr>
        <p:spPr>
          <a:xfrm>
            <a:off x="1821657" y="5096098"/>
            <a:ext cx="55563" cy="55562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9" name="Овал 88"/>
          <p:cNvSpPr/>
          <p:nvPr/>
        </p:nvSpPr>
        <p:spPr>
          <a:xfrm>
            <a:off x="2585245" y="5097686"/>
            <a:ext cx="55562" cy="55562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graphicFrame>
        <p:nvGraphicFramePr>
          <p:cNvPr id="3176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4664234"/>
              </p:ext>
            </p:extLst>
          </p:nvPr>
        </p:nvGraphicFramePr>
        <p:xfrm>
          <a:off x="1570830" y="5111973"/>
          <a:ext cx="169863" cy="185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47" name="Формула" r:id="rId28" imgW="126720" imgH="139680" progId="Equation.3">
                  <p:embed/>
                </p:oleObj>
              </mc:Choice>
              <mc:Fallback>
                <p:oleObj name="Формула" r:id="rId28" imgW="126720" imgH="1396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0830" y="5111973"/>
                        <a:ext cx="169863" cy="185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Полилиния 2"/>
          <p:cNvSpPr/>
          <p:nvPr/>
        </p:nvSpPr>
        <p:spPr>
          <a:xfrm>
            <a:off x="1257300" y="3048224"/>
            <a:ext cx="2647950" cy="379412"/>
          </a:xfrm>
          <a:custGeom>
            <a:avLst/>
            <a:gdLst>
              <a:gd name="connsiteX0" fmla="*/ 0 w 2647950"/>
              <a:gd name="connsiteY0" fmla="*/ 0 h 409773"/>
              <a:gd name="connsiteX1" fmla="*/ 871538 w 2647950"/>
              <a:gd name="connsiteY1" fmla="*/ 409575 h 409773"/>
              <a:gd name="connsiteX2" fmla="*/ 2647950 w 2647950"/>
              <a:gd name="connsiteY2" fmla="*/ 42863 h 4097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647950" h="409773">
                <a:moveTo>
                  <a:pt x="0" y="0"/>
                </a:moveTo>
                <a:cubicBezTo>
                  <a:pt x="215106" y="201215"/>
                  <a:pt x="430213" y="402431"/>
                  <a:pt x="871538" y="409575"/>
                </a:cubicBezTo>
                <a:cubicBezTo>
                  <a:pt x="1312863" y="416719"/>
                  <a:pt x="1980406" y="229791"/>
                  <a:pt x="2647950" y="42863"/>
                </a:cubicBezTo>
              </a:path>
            </a:pathLst>
          </a:custGeom>
          <a:ln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0" name="Прямая соединительная линия 69"/>
          <p:cNvCxnSpPr/>
          <p:nvPr/>
        </p:nvCxnSpPr>
        <p:spPr>
          <a:xfrm rot="5400000">
            <a:off x="2686051" y="4613497"/>
            <a:ext cx="123825" cy="8572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9" name="Прямая соединительная линия 78"/>
          <p:cNvCxnSpPr/>
          <p:nvPr/>
        </p:nvCxnSpPr>
        <p:spPr>
          <a:xfrm rot="5400000">
            <a:off x="2757488" y="4618260"/>
            <a:ext cx="123825" cy="8572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1" name="Прямая соединительная линия 80"/>
          <p:cNvCxnSpPr/>
          <p:nvPr/>
        </p:nvCxnSpPr>
        <p:spPr>
          <a:xfrm rot="16200000" flipH="1">
            <a:off x="1670051" y="4898453"/>
            <a:ext cx="361950" cy="1588"/>
          </a:xfrm>
          <a:prstGeom prst="line">
            <a:avLst/>
          </a:prstGeom>
          <a:ln>
            <a:prstDash val="dash"/>
            <a:headEnd type="none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3" name="Прямая соединительная линия 82"/>
          <p:cNvCxnSpPr/>
          <p:nvPr/>
        </p:nvCxnSpPr>
        <p:spPr>
          <a:xfrm rot="16200000" flipH="1">
            <a:off x="2446337" y="4898453"/>
            <a:ext cx="361950" cy="1588"/>
          </a:xfrm>
          <a:prstGeom prst="line">
            <a:avLst/>
          </a:prstGeom>
          <a:ln>
            <a:prstDash val="dash"/>
            <a:headEnd type="none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5" name="Прямая соединительная линия 84"/>
          <p:cNvCxnSpPr/>
          <p:nvPr/>
        </p:nvCxnSpPr>
        <p:spPr>
          <a:xfrm rot="5400000">
            <a:off x="1106487" y="3915793"/>
            <a:ext cx="500063" cy="1588"/>
          </a:xfrm>
          <a:prstGeom prst="line">
            <a:avLst/>
          </a:prstGeom>
          <a:ln>
            <a:prstDash val="dash"/>
            <a:headEnd type="none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6" name="Овал 85"/>
          <p:cNvSpPr/>
          <p:nvPr/>
        </p:nvSpPr>
        <p:spPr>
          <a:xfrm>
            <a:off x="2209006" y="5097686"/>
            <a:ext cx="55563" cy="55563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93" name="Овал 92"/>
          <p:cNvSpPr/>
          <p:nvPr/>
        </p:nvSpPr>
        <p:spPr>
          <a:xfrm>
            <a:off x="2352674" y="5096098"/>
            <a:ext cx="55563" cy="5556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94" name="Овал 93"/>
          <p:cNvSpPr/>
          <p:nvPr/>
        </p:nvSpPr>
        <p:spPr>
          <a:xfrm>
            <a:off x="2082005" y="5097686"/>
            <a:ext cx="55563" cy="55563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graphicFrame>
        <p:nvGraphicFramePr>
          <p:cNvPr id="9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8931620"/>
              </p:ext>
            </p:extLst>
          </p:nvPr>
        </p:nvGraphicFramePr>
        <p:xfrm>
          <a:off x="1955006" y="4778597"/>
          <a:ext cx="203200" cy="28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48" name="Формула" r:id="rId30" imgW="152280" imgH="215640" progId="Equation.3">
                  <p:embed/>
                </p:oleObj>
              </mc:Choice>
              <mc:Fallback>
                <p:oleObj name="Формула" r:id="rId30" imgW="15228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5006" y="4778597"/>
                        <a:ext cx="203200" cy="285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6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0339115"/>
              </p:ext>
            </p:extLst>
          </p:nvPr>
        </p:nvGraphicFramePr>
        <p:xfrm>
          <a:off x="2314575" y="4774629"/>
          <a:ext cx="219075" cy="28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49" name="Формула" r:id="rId31" imgW="164880" imgH="215640" progId="Equation.3">
                  <p:embed/>
                </p:oleObj>
              </mc:Choice>
              <mc:Fallback>
                <p:oleObj name="Формула" r:id="rId31" imgW="16488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4575" y="4774629"/>
                        <a:ext cx="219075" cy="285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7990563"/>
              </p:ext>
            </p:extLst>
          </p:nvPr>
        </p:nvGraphicFramePr>
        <p:xfrm>
          <a:off x="2674946" y="5664419"/>
          <a:ext cx="684213" cy="204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50" name="Формула" r:id="rId32" imgW="583920" imgH="177480" progId="Equation.3">
                  <p:embed/>
                </p:oleObj>
              </mc:Choice>
              <mc:Fallback>
                <p:oleObj name="Формула" r:id="rId32" imgW="58392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4946" y="5664419"/>
                        <a:ext cx="684213" cy="204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8" name="Прямая со стрелкой 97"/>
          <p:cNvCxnSpPr/>
          <p:nvPr/>
        </p:nvCxnSpPr>
        <p:spPr>
          <a:xfrm>
            <a:off x="2137568" y="5734273"/>
            <a:ext cx="127001" cy="0"/>
          </a:xfrm>
          <a:prstGeom prst="straightConnector1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9" name="Овал 98"/>
          <p:cNvSpPr/>
          <p:nvPr/>
        </p:nvSpPr>
        <p:spPr>
          <a:xfrm>
            <a:off x="2085180" y="5700143"/>
            <a:ext cx="55563" cy="55562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0" name="Овал 99"/>
          <p:cNvSpPr/>
          <p:nvPr/>
        </p:nvSpPr>
        <p:spPr>
          <a:xfrm>
            <a:off x="2246313" y="5701731"/>
            <a:ext cx="55562" cy="55562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graphicFrame>
        <p:nvGraphicFramePr>
          <p:cNvPr id="10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2303593"/>
              </p:ext>
            </p:extLst>
          </p:nvPr>
        </p:nvGraphicFramePr>
        <p:xfrm>
          <a:off x="1862138" y="5718400"/>
          <a:ext cx="169863" cy="185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51" name="Формула" r:id="rId34" imgW="126720" imgH="139680" progId="Equation.3">
                  <p:embed/>
                </p:oleObj>
              </mc:Choice>
              <mc:Fallback>
                <p:oleObj name="Формула" r:id="rId34" imgW="126720" imgH="1396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2138" y="5718400"/>
                        <a:ext cx="169863" cy="185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5" name="Овал 104"/>
          <p:cNvSpPr/>
          <p:nvPr/>
        </p:nvSpPr>
        <p:spPr>
          <a:xfrm>
            <a:off x="2162968" y="5700142"/>
            <a:ext cx="55563" cy="55563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106" name="Прямая соединительная линия 105"/>
          <p:cNvCxnSpPr/>
          <p:nvPr/>
        </p:nvCxnSpPr>
        <p:spPr>
          <a:xfrm rot="16200000" flipH="1">
            <a:off x="2785269" y="4426966"/>
            <a:ext cx="361950" cy="1588"/>
          </a:xfrm>
          <a:prstGeom prst="line">
            <a:avLst/>
          </a:prstGeom>
          <a:ln>
            <a:prstDash val="dash"/>
            <a:headEnd type="none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10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2819694"/>
              </p:ext>
            </p:extLst>
          </p:nvPr>
        </p:nvGraphicFramePr>
        <p:xfrm>
          <a:off x="3040857" y="4151628"/>
          <a:ext cx="461962" cy="2490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52" name="Формула" r:id="rId35" imgW="393480" imgH="215640" progId="Equation.3">
                  <p:embed/>
                </p:oleObj>
              </mc:Choice>
              <mc:Fallback>
                <p:oleObj name="Формула" r:id="rId35" imgW="39348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0857" y="4151628"/>
                        <a:ext cx="461962" cy="24907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8" name="Text Box 6"/>
          <p:cNvSpPr txBox="1">
            <a:spLocks noChangeArrowheads="1"/>
          </p:cNvSpPr>
          <p:nvPr/>
        </p:nvSpPr>
        <p:spPr bwMode="auto">
          <a:xfrm>
            <a:off x="3005132" y="4548410"/>
            <a:ext cx="28575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ru-RU" sz="1200" i="1" dirty="0"/>
              <a:t>b</a:t>
            </a:r>
            <a:endParaRPr lang="ru-RU" altLang="ru-RU" sz="1200" i="1" dirty="0"/>
          </a:p>
        </p:txBody>
      </p:sp>
      <p:cxnSp>
        <p:nvCxnSpPr>
          <p:cNvPr id="109" name="Прямая соединительная линия 108"/>
          <p:cNvCxnSpPr/>
          <p:nvPr/>
        </p:nvCxnSpPr>
        <p:spPr>
          <a:xfrm rot="16200000" flipH="1">
            <a:off x="2019299" y="5449317"/>
            <a:ext cx="361950" cy="1588"/>
          </a:xfrm>
          <a:prstGeom prst="line">
            <a:avLst/>
          </a:prstGeom>
          <a:ln>
            <a:prstDash val="dash"/>
            <a:headEnd type="none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11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7647777"/>
              </p:ext>
            </p:extLst>
          </p:nvPr>
        </p:nvGraphicFramePr>
        <p:xfrm>
          <a:off x="3425825" y="5505674"/>
          <a:ext cx="8636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53" name="Формула" r:id="rId36" imgW="647640" imgH="393480" progId="Equation.3">
                  <p:embed/>
                </p:oleObj>
              </mc:Choice>
              <mc:Fallback>
                <p:oleObj name="Формула" r:id="rId36" imgW="64764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5825" y="5505674"/>
                        <a:ext cx="8636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4719636" y="2977519"/>
                <a:ext cx="3743325" cy="16312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1000" dirty="0" smtClean="0"/>
                  <a:t>-Алгоритм поиска представляет собой много итерационную процедуру</a:t>
                </a:r>
              </a:p>
              <a:p>
                <a:r>
                  <a:rPr lang="ru-RU" sz="1000" dirty="0" smtClean="0"/>
                  <a:t>-На каждой итерации интервал поиска экстремума сужается путем исключения правого (</a:t>
                </a:r>
                <a:r>
                  <a:rPr lang="en-US" sz="1000" i="1" dirty="0" smtClean="0"/>
                  <a:t>x</a:t>
                </a:r>
                <a:r>
                  <a:rPr lang="en-US" sz="1000" dirty="0" smtClean="0"/>
                  <a:t>2, </a:t>
                </a:r>
                <a:r>
                  <a:rPr lang="en-US" sz="1000" i="1" dirty="0" smtClean="0"/>
                  <a:t>b</a:t>
                </a:r>
                <a:r>
                  <a:rPr lang="en-US" sz="1000" dirty="0" smtClean="0"/>
                  <a:t>) </a:t>
                </a:r>
                <a:r>
                  <a:rPr lang="ru-RU" sz="1000" dirty="0" smtClean="0"/>
                  <a:t>или левого </a:t>
                </a:r>
              </a:p>
              <a:p>
                <a:r>
                  <a:rPr lang="ru-RU" sz="1000" dirty="0" smtClean="0"/>
                  <a:t>отрезка (</a:t>
                </a:r>
                <a:r>
                  <a:rPr lang="en-US" sz="1000" i="1" dirty="0" smtClean="0"/>
                  <a:t>a, x1</a:t>
                </a:r>
                <a:r>
                  <a:rPr lang="en-US" sz="1000" dirty="0" smtClean="0"/>
                  <a:t>)</a:t>
                </a:r>
              </a:p>
              <a:p>
                <a:r>
                  <a:rPr lang="ru-RU" sz="1000" dirty="0" smtClean="0"/>
                  <a:t>-Правый отрезок исключается если </a:t>
                </a:r>
                <a:r>
                  <a:rPr lang="en-US" sz="1000" i="1" dirty="0" smtClean="0"/>
                  <a:t>f</a:t>
                </a:r>
                <a:r>
                  <a:rPr lang="en-US" sz="1000" dirty="0" smtClean="0"/>
                  <a:t>(</a:t>
                </a:r>
                <a:r>
                  <a:rPr lang="en-US" sz="1000" i="1" dirty="0" smtClean="0"/>
                  <a:t>x</a:t>
                </a:r>
                <a:r>
                  <a:rPr lang="en-US" sz="1000" dirty="0" smtClean="0"/>
                  <a:t>2)&gt;</a:t>
                </a:r>
                <a:r>
                  <a:rPr lang="en-US" sz="1000" i="1" dirty="0" smtClean="0"/>
                  <a:t>f</a:t>
                </a:r>
                <a:r>
                  <a:rPr lang="en-US" sz="1000" dirty="0" smtClean="0"/>
                  <a:t>(</a:t>
                </a:r>
                <a:r>
                  <a:rPr lang="en-US" sz="1000" i="1" dirty="0" smtClean="0"/>
                  <a:t>x</a:t>
                </a:r>
                <a:r>
                  <a:rPr lang="en-US" sz="1000" dirty="0" smtClean="0"/>
                  <a:t>1)</a:t>
                </a:r>
              </a:p>
              <a:p>
                <a:r>
                  <a:rPr lang="ru-RU" sz="1000" dirty="0" smtClean="0"/>
                  <a:t>-Левый отрезок исключается если </a:t>
                </a:r>
                <a:r>
                  <a:rPr lang="en-US" sz="1000" i="1" dirty="0" smtClean="0"/>
                  <a:t>f</a:t>
                </a:r>
                <a:r>
                  <a:rPr lang="en-US" sz="1000" dirty="0" smtClean="0"/>
                  <a:t>(</a:t>
                </a:r>
                <a:r>
                  <a:rPr lang="en-US" sz="1000" i="1" dirty="0" smtClean="0"/>
                  <a:t>x</a:t>
                </a:r>
                <a:r>
                  <a:rPr lang="ru-RU" sz="1000" dirty="0" smtClean="0"/>
                  <a:t>1</a:t>
                </a:r>
                <a:r>
                  <a:rPr lang="en-US" sz="1000" dirty="0" smtClean="0"/>
                  <a:t>)&gt;</a:t>
                </a:r>
                <a:r>
                  <a:rPr lang="en-US" sz="1000" i="1" dirty="0" smtClean="0"/>
                  <a:t>f</a:t>
                </a:r>
                <a:r>
                  <a:rPr lang="en-US" sz="1000" dirty="0" smtClean="0"/>
                  <a:t>(</a:t>
                </a:r>
                <a:r>
                  <a:rPr lang="en-US" sz="1000" i="1" dirty="0" smtClean="0"/>
                  <a:t>x</a:t>
                </a:r>
                <a:r>
                  <a:rPr lang="ru-RU" sz="1000" dirty="0" smtClean="0"/>
                  <a:t>2</a:t>
                </a:r>
                <a:r>
                  <a:rPr lang="en-US" sz="1000" dirty="0" smtClean="0"/>
                  <a:t>)</a:t>
                </a:r>
                <a:endParaRPr lang="ru-RU" sz="1000" dirty="0" smtClean="0"/>
              </a:p>
              <a:p>
                <a:r>
                  <a:rPr lang="ru-RU" sz="1000" dirty="0" smtClean="0"/>
                  <a:t>-Итерации повторяются пока </a:t>
                </a:r>
                <a:r>
                  <a:rPr lang="en-US" sz="1000" dirty="0" smtClean="0"/>
                  <a:t>|</a:t>
                </a:r>
                <a:r>
                  <a:rPr lang="en-US" sz="1000" i="1" dirty="0" smtClean="0"/>
                  <a:t>b-a</a:t>
                </a:r>
                <a:r>
                  <a:rPr lang="en-US" sz="1000" dirty="0" smtClean="0"/>
                  <a:t>|&gt;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1000" i="1" smtClean="0">
                        <a:latin typeface="Cambria Math"/>
                      </a:rPr>
                      <m:t>Δ</m:t>
                    </m:r>
                  </m:oMath>
                </a14:m>
                <a:endParaRPr lang="ru-RU" sz="1000" dirty="0" smtClean="0"/>
              </a:p>
              <a:p>
                <a:r>
                  <a:rPr lang="en-US" sz="1000" dirty="0" smtClean="0"/>
                  <a:t>-</a:t>
                </a:r>
                <a:r>
                  <a:rPr lang="ru-RU" sz="1000" dirty="0" smtClean="0"/>
                  <a:t>результат </a:t>
                </a:r>
                <a:r>
                  <a:rPr lang="en-US" sz="1000" i="1" dirty="0" smtClean="0"/>
                  <a:t>x</a:t>
                </a:r>
                <a:r>
                  <a:rPr lang="en-US" sz="1000" dirty="0" smtClean="0"/>
                  <a:t>*=(</a:t>
                </a:r>
                <a:r>
                  <a:rPr lang="en-US" sz="1000" i="1" dirty="0" err="1" smtClean="0"/>
                  <a:t>a+b</a:t>
                </a:r>
                <a:r>
                  <a:rPr lang="en-US" sz="1000" dirty="0" smtClean="0"/>
                  <a:t>)/2</a:t>
                </a:r>
              </a:p>
              <a:p>
                <a:endParaRPr lang="en-US" sz="1000" dirty="0" smtClean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9636" y="2977519"/>
                <a:ext cx="3743325" cy="1631216"/>
              </a:xfrm>
              <a:prstGeom prst="rect">
                <a:avLst/>
              </a:prstGeom>
              <a:blipFill rotWithShape="1">
                <a:blip r:embed="rId38"/>
                <a:stretch>
                  <a:fillRect r="-16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06611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Полилиния 119"/>
          <p:cNvSpPr/>
          <p:nvPr/>
        </p:nvSpPr>
        <p:spPr>
          <a:xfrm>
            <a:off x="1354137" y="3972147"/>
            <a:ext cx="866775" cy="209549"/>
          </a:xfrm>
          <a:custGeom>
            <a:avLst/>
            <a:gdLst>
              <a:gd name="connsiteX0" fmla="*/ 0 w 1593850"/>
              <a:gd name="connsiteY0" fmla="*/ 355630 h 355630"/>
              <a:gd name="connsiteX1" fmla="*/ 787400 w 1593850"/>
              <a:gd name="connsiteY1" fmla="*/ 30 h 355630"/>
              <a:gd name="connsiteX2" fmla="*/ 1593850 w 1593850"/>
              <a:gd name="connsiteY2" fmla="*/ 339755 h 3556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93850" h="355630">
                <a:moveTo>
                  <a:pt x="0" y="355630"/>
                </a:moveTo>
                <a:cubicBezTo>
                  <a:pt x="260879" y="179153"/>
                  <a:pt x="521758" y="2676"/>
                  <a:pt x="787400" y="30"/>
                </a:cubicBezTo>
                <a:cubicBezTo>
                  <a:pt x="1053042" y="-2616"/>
                  <a:pt x="1323446" y="168569"/>
                  <a:pt x="1593850" y="339755"/>
                </a:cubicBezTo>
              </a:path>
            </a:pathLst>
          </a:custGeom>
          <a:ln>
            <a:solidFill>
              <a:srgbClr val="92D05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1" name="Полилиния 120"/>
          <p:cNvSpPr/>
          <p:nvPr/>
        </p:nvSpPr>
        <p:spPr>
          <a:xfrm>
            <a:off x="2248694" y="3972148"/>
            <a:ext cx="716756" cy="208754"/>
          </a:xfrm>
          <a:custGeom>
            <a:avLst/>
            <a:gdLst>
              <a:gd name="connsiteX0" fmla="*/ 0 w 1593850"/>
              <a:gd name="connsiteY0" fmla="*/ 355630 h 355630"/>
              <a:gd name="connsiteX1" fmla="*/ 787400 w 1593850"/>
              <a:gd name="connsiteY1" fmla="*/ 30 h 355630"/>
              <a:gd name="connsiteX2" fmla="*/ 1593850 w 1593850"/>
              <a:gd name="connsiteY2" fmla="*/ 339755 h 3556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93850" h="355630">
                <a:moveTo>
                  <a:pt x="0" y="355630"/>
                </a:moveTo>
                <a:cubicBezTo>
                  <a:pt x="260879" y="179153"/>
                  <a:pt x="521758" y="2676"/>
                  <a:pt x="787400" y="30"/>
                </a:cubicBezTo>
                <a:cubicBezTo>
                  <a:pt x="1053042" y="-2616"/>
                  <a:pt x="1323446" y="168569"/>
                  <a:pt x="1593850" y="339755"/>
                </a:cubicBezTo>
              </a:path>
            </a:pathLst>
          </a:custGeom>
          <a:ln>
            <a:solidFill>
              <a:srgbClr val="92D05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8" name="Полилиния 117"/>
          <p:cNvSpPr/>
          <p:nvPr/>
        </p:nvSpPr>
        <p:spPr>
          <a:xfrm>
            <a:off x="1355724" y="4203923"/>
            <a:ext cx="1593851" cy="241299"/>
          </a:xfrm>
          <a:custGeom>
            <a:avLst/>
            <a:gdLst>
              <a:gd name="connsiteX0" fmla="*/ 0 w 2403475"/>
              <a:gd name="connsiteY0" fmla="*/ 0 h 311155"/>
              <a:gd name="connsiteX1" fmla="*/ 1228725 w 2403475"/>
              <a:gd name="connsiteY1" fmla="*/ 311150 h 311155"/>
              <a:gd name="connsiteX2" fmla="*/ 2403475 w 2403475"/>
              <a:gd name="connsiteY2" fmla="*/ 6350 h 3111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403475" h="311155">
                <a:moveTo>
                  <a:pt x="0" y="0"/>
                </a:moveTo>
                <a:cubicBezTo>
                  <a:pt x="414073" y="155046"/>
                  <a:pt x="828146" y="310092"/>
                  <a:pt x="1228725" y="311150"/>
                </a:cubicBezTo>
                <a:cubicBezTo>
                  <a:pt x="1629304" y="312208"/>
                  <a:pt x="2016389" y="159279"/>
                  <a:pt x="2403475" y="6350"/>
                </a:cubicBezTo>
              </a:path>
            </a:pathLst>
          </a:custGeom>
          <a:ln>
            <a:solidFill>
              <a:srgbClr val="92D05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rgbClr val="92D050"/>
                </a:solidFill>
              </a:ln>
            </a:endParaRPr>
          </a:p>
        </p:txBody>
      </p:sp>
      <p:sp>
        <p:nvSpPr>
          <p:cNvPr id="8" name="Полилиния 7"/>
          <p:cNvSpPr/>
          <p:nvPr/>
        </p:nvSpPr>
        <p:spPr>
          <a:xfrm>
            <a:off x="1368425" y="3632424"/>
            <a:ext cx="2403475" cy="241299"/>
          </a:xfrm>
          <a:custGeom>
            <a:avLst/>
            <a:gdLst>
              <a:gd name="connsiteX0" fmla="*/ 0 w 2403475"/>
              <a:gd name="connsiteY0" fmla="*/ 0 h 311155"/>
              <a:gd name="connsiteX1" fmla="*/ 1228725 w 2403475"/>
              <a:gd name="connsiteY1" fmla="*/ 311150 h 311155"/>
              <a:gd name="connsiteX2" fmla="*/ 2403475 w 2403475"/>
              <a:gd name="connsiteY2" fmla="*/ 6350 h 3111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403475" h="311155">
                <a:moveTo>
                  <a:pt x="0" y="0"/>
                </a:moveTo>
                <a:cubicBezTo>
                  <a:pt x="414073" y="155046"/>
                  <a:pt x="828146" y="310092"/>
                  <a:pt x="1228725" y="311150"/>
                </a:cubicBezTo>
                <a:cubicBezTo>
                  <a:pt x="1629304" y="312208"/>
                  <a:pt x="2016389" y="159279"/>
                  <a:pt x="2403475" y="6350"/>
                </a:cubicBezTo>
              </a:path>
            </a:pathLst>
          </a:custGeom>
          <a:ln>
            <a:solidFill>
              <a:srgbClr val="92D05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олилиния 6"/>
          <p:cNvSpPr/>
          <p:nvPr/>
        </p:nvSpPr>
        <p:spPr>
          <a:xfrm>
            <a:off x="1355725" y="3376041"/>
            <a:ext cx="1593850" cy="243682"/>
          </a:xfrm>
          <a:custGeom>
            <a:avLst/>
            <a:gdLst>
              <a:gd name="connsiteX0" fmla="*/ 0 w 1593850"/>
              <a:gd name="connsiteY0" fmla="*/ 355630 h 355630"/>
              <a:gd name="connsiteX1" fmla="*/ 787400 w 1593850"/>
              <a:gd name="connsiteY1" fmla="*/ 30 h 355630"/>
              <a:gd name="connsiteX2" fmla="*/ 1593850 w 1593850"/>
              <a:gd name="connsiteY2" fmla="*/ 339755 h 3556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93850" h="355630">
                <a:moveTo>
                  <a:pt x="0" y="355630"/>
                </a:moveTo>
                <a:cubicBezTo>
                  <a:pt x="260879" y="179153"/>
                  <a:pt x="521758" y="2676"/>
                  <a:pt x="787400" y="30"/>
                </a:cubicBezTo>
                <a:cubicBezTo>
                  <a:pt x="1053042" y="-2616"/>
                  <a:pt x="1323446" y="168569"/>
                  <a:pt x="1593850" y="339755"/>
                </a:cubicBezTo>
              </a:path>
            </a:pathLst>
          </a:custGeom>
          <a:ln>
            <a:solidFill>
              <a:srgbClr val="92D05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0" name="Полилиния 89"/>
          <p:cNvSpPr/>
          <p:nvPr/>
        </p:nvSpPr>
        <p:spPr>
          <a:xfrm>
            <a:off x="2190750" y="3376041"/>
            <a:ext cx="1593850" cy="242887"/>
          </a:xfrm>
          <a:custGeom>
            <a:avLst/>
            <a:gdLst>
              <a:gd name="connsiteX0" fmla="*/ 0 w 1593850"/>
              <a:gd name="connsiteY0" fmla="*/ 355630 h 355630"/>
              <a:gd name="connsiteX1" fmla="*/ 787400 w 1593850"/>
              <a:gd name="connsiteY1" fmla="*/ 30 h 355630"/>
              <a:gd name="connsiteX2" fmla="*/ 1593850 w 1593850"/>
              <a:gd name="connsiteY2" fmla="*/ 339755 h 3556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93850" h="355630">
                <a:moveTo>
                  <a:pt x="0" y="355630"/>
                </a:moveTo>
                <a:cubicBezTo>
                  <a:pt x="260879" y="179153"/>
                  <a:pt x="521758" y="2676"/>
                  <a:pt x="787400" y="30"/>
                </a:cubicBezTo>
                <a:cubicBezTo>
                  <a:pt x="1053042" y="-2616"/>
                  <a:pt x="1323446" y="168569"/>
                  <a:pt x="1593850" y="339755"/>
                </a:cubicBezTo>
              </a:path>
            </a:pathLst>
          </a:custGeom>
          <a:ln>
            <a:solidFill>
              <a:srgbClr val="92D05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762" name="Номер слайда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D44DB00-8B3C-4C51-A547-2B8E20D31641}" type="slidenum">
              <a:rPr lang="ru-RU" altLang="ru-RU" smtClean="0"/>
              <a:pPr eaLnBrk="1" hangingPunct="1"/>
              <a:t>7</a:t>
            </a:fld>
            <a:endParaRPr lang="ru-RU" altLang="ru-RU" smtClean="0"/>
          </a:p>
        </p:txBody>
      </p:sp>
      <p:pic>
        <p:nvPicPr>
          <p:cNvPr id="3176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26188"/>
            <a:ext cx="4038600" cy="531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64" name="Line 3"/>
          <p:cNvSpPr>
            <a:spLocks noChangeShapeType="1"/>
          </p:cNvSpPr>
          <p:nvPr/>
        </p:nvSpPr>
        <p:spPr bwMode="auto">
          <a:xfrm>
            <a:off x="323850" y="476250"/>
            <a:ext cx="84978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766" name="Text Box 6"/>
          <p:cNvSpPr txBox="1">
            <a:spLocks noChangeArrowheads="1"/>
          </p:cNvSpPr>
          <p:nvPr/>
        </p:nvSpPr>
        <p:spPr bwMode="auto">
          <a:xfrm>
            <a:off x="928688" y="1052736"/>
            <a:ext cx="22860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/>
              <a:t>Заданы</a:t>
            </a:r>
          </a:p>
        </p:txBody>
      </p:sp>
      <p:graphicFrame>
        <p:nvGraphicFramePr>
          <p:cNvPr id="3174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5570357"/>
              </p:ext>
            </p:extLst>
          </p:nvPr>
        </p:nvGraphicFramePr>
        <p:xfrm>
          <a:off x="912813" y="1362298"/>
          <a:ext cx="2676525" cy="111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06" name="Формула" r:id="rId4" imgW="2006280" imgH="838080" progId="Equation.3">
                  <p:embed/>
                </p:oleObj>
              </mc:Choice>
              <mc:Fallback>
                <p:oleObj name="Формула" r:id="rId4" imgW="2006280" imgH="8380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2813" y="1362298"/>
                        <a:ext cx="2676525" cy="111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768" name="Text Box 6"/>
          <p:cNvSpPr txBox="1">
            <a:spLocks noChangeArrowheads="1"/>
          </p:cNvSpPr>
          <p:nvPr/>
        </p:nvSpPr>
        <p:spPr bwMode="auto">
          <a:xfrm>
            <a:off x="4357688" y="1052736"/>
            <a:ext cx="34290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dirty="0"/>
              <a:t>Требуется найти экстремум</a:t>
            </a:r>
          </a:p>
        </p:txBody>
      </p:sp>
      <p:graphicFrame>
        <p:nvGraphicFramePr>
          <p:cNvPr id="3174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1766604"/>
              </p:ext>
            </p:extLst>
          </p:nvPr>
        </p:nvGraphicFramePr>
        <p:xfrm>
          <a:off x="4724400" y="1595661"/>
          <a:ext cx="2081213" cy="779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07" name="Формула" r:id="rId6" imgW="1562040" imgH="583920" progId="Equation.3">
                  <p:embed/>
                </p:oleObj>
              </mc:Choice>
              <mc:Fallback>
                <p:oleObj name="Формула" r:id="rId6" imgW="1562040" imgH="5839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1595661"/>
                        <a:ext cx="2081213" cy="779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769" name="Text Box 6"/>
          <p:cNvSpPr txBox="1">
            <a:spLocks noChangeArrowheads="1"/>
          </p:cNvSpPr>
          <p:nvPr/>
        </p:nvSpPr>
        <p:spPr bwMode="auto">
          <a:xfrm>
            <a:off x="857250" y="2481486"/>
            <a:ext cx="55006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/>
              <a:t>2. Поиск экстремума</a:t>
            </a:r>
          </a:p>
        </p:txBody>
      </p:sp>
      <p:sp>
        <p:nvSpPr>
          <p:cNvPr id="31771" name="Text Box 4"/>
          <p:cNvSpPr txBox="1">
            <a:spLocks noChangeArrowheads="1"/>
          </p:cNvSpPr>
          <p:nvPr/>
        </p:nvSpPr>
        <p:spPr bwMode="auto">
          <a:xfrm>
            <a:off x="1743869" y="548680"/>
            <a:ext cx="56578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ru-RU" dirty="0" smtClean="0">
                <a:solidFill>
                  <a:srgbClr val="0000FF"/>
                </a:solidFill>
              </a:rPr>
              <a:t>2</a:t>
            </a:r>
            <a:r>
              <a:rPr lang="ru-RU" altLang="ru-RU" dirty="0" smtClean="0">
                <a:solidFill>
                  <a:srgbClr val="0000FF"/>
                </a:solidFill>
              </a:rPr>
              <a:t>.3 Метод золотого сечения </a:t>
            </a:r>
            <a:endParaRPr lang="ru-RU" altLang="ru-RU" dirty="0">
              <a:solidFill>
                <a:srgbClr val="0000FF"/>
              </a:solidFill>
            </a:endParaRPr>
          </a:p>
        </p:txBody>
      </p:sp>
      <p:cxnSp>
        <p:nvCxnSpPr>
          <p:cNvPr id="25" name="Прямая со стрелкой 24"/>
          <p:cNvCxnSpPr/>
          <p:nvPr/>
        </p:nvCxnSpPr>
        <p:spPr>
          <a:xfrm>
            <a:off x="1000125" y="3624486"/>
            <a:ext cx="3357563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flipH="1">
            <a:off x="1355725" y="3013298"/>
            <a:ext cx="2381" cy="61277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 flipH="1">
            <a:off x="3784600" y="2977519"/>
            <a:ext cx="4762" cy="64855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1776" name="Text Box 6"/>
          <p:cNvSpPr txBox="1">
            <a:spLocks noChangeArrowheads="1"/>
          </p:cNvSpPr>
          <p:nvPr/>
        </p:nvSpPr>
        <p:spPr bwMode="auto">
          <a:xfrm>
            <a:off x="1143000" y="3695923"/>
            <a:ext cx="28575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ru-RU" sz="1200" i="1"/>
              <a:t>a</a:t>
            </a:r>
            <a:endParaRPr lang="ru-RU" altLang="ru-RU" sz="1200" i="1"/>
          </a:p>
        </p:txBody>
      </p:sp>
      <p:sp>
        <p:nvSpPr>
          <p:cNvPr id="31777" name="Text Box 6"/>
          <p:cNvSpPr txBox="1">
            <a:spLocks noChangeArrowheads="1"/>
          </p:cNvSpPr>
          <p:nvPr/>
        </p:nvSpPr>
        <p:spPr bwMode="auto">
          <a:xfrm>
            <a:off x="3714750" y="3695923"/>
            <a:ext cx="28575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ru-RU" sz="1200" i="1" dirty="0"/>
              <a:t>b</a:t>
            </a:r>
            <a:endParaRPr lang="ru-RU" altLang="ru-RU" sz="1200" i="1" dirty="0"/>
          </a:p>
        </p:txBody>
      </p:sp>
      <p:graphicFrame>
        <p:nvGraphicFramePr>
          <p:cNvPr id="3174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0758420"/>
              </p:ext>
            </p:extLst>
          </p:nvPr>
        </p:nvGraphicFramePr>
        <p:xfrm>
          <a:off x="3629025" y="2668811"/>
          <a:ext cx="457200" cy="269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08" name="Формула" r:id="rId8" imgW="342720" imgH="203040" progId="Equation.3">
                  <p:embed/>
                </p:oleObj>
              </mc:Choice>
              <mc:Fallback>
                <p:oleObj name="Формула" r:id="rId8" imgW="34272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29025" y="2668811"/>
                        <a:ext cx="457200" cy="269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4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0979868"/>
              </p:ext>
            </p:extLst>
          </p:nvPr>
        </p:nvGraphicFramePr>
        <p:xfrm>
          <a:off x="4143375" y="3695923"/>
          <a:ext cx="169863" cy="185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09" name="Формула" r:id="rId10" imgW="126720" imgH="139680" progId="Equation.3">
                  <p:embed/>
                </p:oleObj>
              </mc:Choice>
              <mc:Fallback>
                <p:oleObj name="Формула" r:id="rId10" imgW="126720" imgH="1396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3375" y="3695923"/>
                        <a:ext cx="169863" cy="185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9" name="Прямая со стрелкой 28"/>
          <p:cNvCxnSpPr>
            <a:endCxn id="57" idx="2"/>
          </p:cNvCxnSpPr>
          <p:nvPr/>
        </p:nvCxnSpPr>
        <p:spPr>
          <a:xfrm>
            <a:off x="1357313" y="4195986"/>
            <a:ext cx="1590675" cy="1587"/>
          </a:xfrm>
          <a:prstGeom prst="straightConnector1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7" name="Овал 46"/>
          <p:cNvSpPr/>
          <p:nvPr/>
        </p:nvSpPr>
        <p:spPr>
          <a:xfrm>
            <a:off x="2208213" y="4170587"/>
            <a:ext cx="55563" cy="55563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9" name="Овал 48"/>
          <p:cNvSpPr/>
          <p:nvPr/>
        </p:nvSpPr>
        <p:spPr>
          <a:xfrm>
            <a:off x="2201863" y="3592736"/>
            <a:ext cx="55562" cy="5556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0" name="Овал 49"/>
          <p:cNvSpPr/>
          <p:nvPr/>
        </p:nvSpPr>
        <p:spPr>
          <a:xfrm>
            <a:off x="2933700" y="3591148"/>
            <a:ext cx="55563" cy="55563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graphicFrame>
        <p:nvGraphicFramePr>
          <p:cNvPr id="3175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8998528"/>
              </p:ext>
            </p:extLst>
          </p:nvPr>
        </p:nvGraphicFramePr>
        <p:xfrm>
          <a:off x="2104073" y="3632423"/>
          <a:ext cx="142239" cy="2000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10" name="Формула" r:id="rId12" imgW="152280" imgH="215640" progId="Equation.3">
                  <p:embed/>
                </p:oleObj>
              </mc:Choice>
              <mc:Fallback>
                <p:oleObj name="Формула" r:id="rId12" imgW="15228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4073" y="3632423"/>
                        <a:ext cx="142239" cy="20002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1147750"/>
              </p:ext>
            </p:extLst>
          </p:nvPr>
        </p:nvGraphicFramePr>
        <p:xfrm>
          <a:off x="2970214" y="3635598"/>
          <a:ext cx="153352" cy="2000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11" name="Формула" r:id="rId14" imgW="164880" imgH="215640" progId="Equation.3">
                  <p:embed/>
                </p:oleObj>
              </mc:Choice>
              <mc:Fallback>
                <p:oleObj name="Формула" r:id="rId14" imgW="16488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0214" y="3635598"/>
                        <a:ext cx="153352" cy="20002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786" name="Text Box 6"/>
          <p:cNvSpPr txBox="1">
            <a:spLocks noChangeArrowheads="1"/>
          </p:cNvSpPr>
          <p:nvPr/>
        </p:nvSpPr>
        <p:spPr bwMode="auto">
          <a:xfrm>
            <a:off x="1149349" y="4166619"/>
            <a:ext cx="188913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ru-RU" sz="1200" i="1" dirty="0"/>
              <a:t>a</a:t>
            </a:r>
            <a:endParaRPr lang="ru-RU" altLang="ru-RU" sz="1200" i="1" dirty="0"/>
          </a:p>
        </p:txBody>
      </p:sp>
      <p:sp>
        <p:nvSpPr>
          <p:cNvPr id="56" name="Овал 55"/>
          <p:cNvSpPr/>
          <p:nvPr/>
        </p:nvSpPr>
        <p:spPr>
          <a:xfrm>
            <a:off x="1333500" y="4164236"/>
            <a:ext cx="55563" cy="55562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7" name="Овал 56"/>
          <p:cNvSpPr/>
          <p:nvPr/>
        </p:nvSpPr>
        <p:spPr>
          <a:xfrm>
            <a:off x="2947988" y="4168998"/>
            <a:ext cx="53975" cy="55563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8" name="Овал 57"/>
          <p:cNvSpPr/>
          <p:nvPr/>
        </p:nvSpPr>
        <p:spPr>
          <a:xfrm>
            <a:off x="1330325" y="3592736"/>
            <a:ext cx="55563" cy="55562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9" name="Овал 58"/>
          <p:cNvSpPr/>
          <p:nvPr/>
        </p:nvSpPr>
        <p:spPr>
          <a:xfrm>
            <a:off x="3762375" y="3597498"/>
            <a:ext cx="53975" cy="55563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60" name="Прямая соединительная линия 59"/>
          <p:cNvCxnSpPr/>
          <p:nvPr/>
        </p:nvCxnSpPr>
        <p:spPr>
          <a:xfrm rot="5400000">
            <a:off x="2716212" y="3919761"/>
            <a:ext cx="500063" cy="1588"/>
          </a:xfrm>
          <a:prstGeom prst="line">
            <a:avLst/>
          </a:prstGeom>
          <a:ln>
            <a:prstDash val="dash"/>
            <a:headEnd type="none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31754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809426"/>
              </p:ext>
            </p:extLst>
          </p:nvPr>
        </p:nvGraphicFramePr>
        <p:xfrm>
          <a:off x="2574793" y="5028713"/>
          <a:ext cx="358907" cy="1935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12" name="Формула" r:id="rId16" imgW="393480" imgH="215640" progId="Equation.3">
                  <p:embed/>
                </p:oleObj>
              </mc:Choice>
              <mc:Fallback>
                <p:oleObj name="Формула" r:id="rId16" imgW="39348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4793" y="5028713"/>
                        <a:ext cx="358907" cy="19350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4" name="Овал 63"/>
          <p:cNvSpPr/>
          <p:nvPr/>
        </p:nvSpPr>
        <p:spPr>
          <a:xfrm>
            <a:off x="1833563" y="4162648"/>
            <a:ext cx="53975" cy="55563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67" name="Прямая соединительная линия 66"/>
          <p:cNvCxnSpPr/>
          <p:nvPr/>
        </p:nvCxnSpPr>
        <p:spPr>
          <a:xfrm rot="5400000">
            <a:off x="3252788" y="3589561"/>
            <a:ext cx="123825" cy="8572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8" name="Прямая соединительная линия 67"/>
          <p:cNvCxnSpPr/>
          <p:nvPr/>
        </p:nvCxnSpPr>
        <p:spPr>
          <a:xfrm rot="5400000">
            <a:off x="3324225" y="3592736"/>
            <a:ext cx="123825" cy="8572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3175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3352391"/>
              </p:ext>
            </p:extLst>
          </p:nvPr>
        </p:nvGraphicFramePr>
        <p:xfrm>
          <a:off x="1714500" y="3998614"/>
          <a:ext cx="134144" cy="1886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13" name="Формула" r:id="rId18" imgW="152280" imgH="215640" progId="Equation.3">
                  <p:embed/>
                </p:oleObj>
              </mc:Choice>
              <mc:Fallback>
                <p:oleObj name="Формула" r:id="rId18" imgW="15228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4500" y="3998614"/>
                        <a:ext cx="134144" cy="18864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6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8335468"/>
              </p:ext>
            </p:extLst>
          </p:nvPr>
        </p:nvGraphicFramePr>
        <p:xfrm>
          <a:off x="2262982" y="3994732"/>
          <a:ext cx="415924" cy="2012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14" name="Формула" r:id="rId20" imgW="444240" imgH="215640" progId="Equation.3">
                  <p:embed/>
                </p:oleObj>
              </mc:Choice>
              <mc:Fallback>
                <p:oleObj name="Формула" r:id="rId20" imgW="44424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2982" y="3994732"/>
                        <a:ext cx="415924" cy="20125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1" name="Прямая со стрелкой 70"/>
          <p:cNvCxnSpPr>
            <a:stCxn id="72" idx="6"/>
            <a:endCxn id="73" idx="2"/>
          </p:cNvCxnSpPr>
          <p:nvPr/>
        </p:nvCxnSpPr>
        <p:spPr>
          <a:xfrm flipV="1">
            <a:off x="1876425" y="4659536"/>
            <a:ext cx="1063625" cy="1587"/>
          </a:xfrm>
          <a:prstGeom prst="straightConnector1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2" name="Овал 71"/>
          <p:cNvSpPr/>
          <p:nvPr/>
        </p:nvSpPr>
        <p:spPr>
          <a:xfrm>
            <a:off x="1820863" y="4634136"/>
            <a:ext cx="55562" cy="55562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3" name="Овал 72"/>
          <p:cNvSpPr/>
          <p:nvPr/>
        </p:nvSpPr>
        <p:spPr>
          <a:xfrm>
            <a:off x="2940050" y="4630961"/>
            <a:ext cx="55563" cy="55562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4" name="Овал 73"/>
          <p:cNvSpPr/>
          <p:nvPr/>
        </p:nvSpPr>
        <p:spPr>
          <a:xfrm>
            <a:off x="2190750" y="4637309"/>
            <a:ext cx="55563" cy="55563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6" name="Овал 75"/>
          <p:cNvSpPr/>
          <p:nvPr/>
        </p:nvSpPr>
        <p:spPr>
          <a:xfrm>
            <a:off x="2466975" y="4630961"/>
            <a:ext cx="55563" cy="5556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77" name="Прямая соединительная линия 76"/>
          <p:cNvCxnSpPr/>
          <p:nvPr/>
        </p:nvCxnSpPr>
        <p:spPr>
          <a:xfrm rot="5400000">
            <a:off x="1522413" y="4156298"/>
            <a:ext cx="123825" cy="8572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8" name="Прямая соединительная линия 77"/>
          <p:cNvCxnSpPr/>
          <p:nvPr/>
        </p:nvCxnSpPr>
        <p:spPr>
          <a:xfrm rot="5400000">
            <a:off x="1593850" y="4161061"/>
            <a:ext cx="123825" cy="8572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0" name="Прямая соединительная линия 79"/>
          <p:cNvCxnSpPr/>
          <p:nvPr/>
        </p:nvCxnSpPr>
        <p:spPr>
          <a:xfrm rot="16200000" flipH="1">
            <a:off x="1680369" y="4422204"/>
            <a:ext cx="361950" cy="1588"/>
          </a:xfrm>
          <a:prstGeom prst="line">
            <a:avLst/>
          </a:prstGeom>
          <a:ln>
            <a:prstDash val="dash"/>
            <a:headEnd type="none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3175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0308749"/>
              </p:ext>
            </p:extLst>
          </p:nvPr>
        </p:nvGraphicFramePr>
        <p:xfrm>
          <a:off x="1385887" y="4622046"/>
          <a:ext cx="363537" cy="2025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15" name="Формула" r:id="rId22" imgW="380880" imgH="215640" progId="Equation.3">
                  <p:embed/>
                </p:oleObj>
              </mc:Choice>
              <mc:Fallback>
                <p:oleObj name="Формула" r:id="rId22" imgW="38088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5887" y="4622046"/>
                        <a:ext cx="363537" cy="20259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2236384"/>
              </p:ext>
            </p:extLst>
          </p:nvPr>
        </p:nvGraphicFramePr>
        <p:xfrm>
          <a:off x="1869796" y="4697635"/>
          <a:ext cx="357006" cy="1722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16" name="Формула" r:id="rId24" imgW="444240" imgH="215640" progId="Equation.3">
                  <p:embed/>
                </p:oleObj>
              </mc:Choice>
              <mc:Fallback>
                <p:oleObj name="Формула" r:id="rId24" imgW="44424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9796" y="4697635"/>
                        <a:ext cx="357006" cy="17228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3206846"/>
              </p:ext>
            </p:extLst>
          </p:nvPr>
        </p:nvGraphicFramePr>
        <p:xfrm>
          <a:off x="2318783" y="4694459"/>
          <a:ext cx="144223" cy="188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17" name="Формула" r:id="rId26" imgW="164880" imgH="215640" progId="Equation.3">
                  <p:embed/>
                </p:oleObj>
              </mc:Choice>
              <mc:Fallback>
                <p:oleObj name="Формула" r:id="rId26" imgW="16488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8783" y="4694459"/>
                        <a:ext cx="144223" cy="18811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6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8316721"/>
              </p:ext>
            </p:extLst>
          </p:nvPr>
        </p:nvGraphicFramePr>
        <p:xfrm>
          <a:off x="2329657" y="5640753"/>
          <a:ext cx="169862" cy="234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18" name="Формула" r:id="rId28" imgW="126720" imgH="177480" progId="Equation.3">
                  <p:embed/>
                </p:oleObj>
              </mc:Choice>
              <mc:Fallback>
                <p:oleObj name="Формула" r:id="rId28" imgW="12672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9657" y="5640753"/>
                        <a:ext cx="169862" cy="234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7" name="Прямая со стрелкой 86"/>
          <p:cNvCxnSpPr>
            <a:stCxn id="88" idx="6"/>
          </p:cNvCxnSpPr>
          <p:nvPr/>
        </p:nvCxnSpPr>
        <p:spPr>
          <a:xfrm>
            <a:off x="1877220" y="5123879"/>
            <a:ext cx="643730" cy="794"/>
          </a:xfrm>
          <a:prstGeom prst="straightConnector1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8" name="Овал 87"/>
          <p:cNvSpPr/>
          <p:nvPr/>
        </p:nvSpPr>
        <p:spPr>
          <a:xfrm>
            <a:off x="1821657" y="5096098"/>
            <a:ext cx="55563" cy="55562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9" name="Овал 88"/>
          <p:cNvSpPr/>
          <p:nvPr/>
        </p:nvSpPr>
        <p:spPr>
          <a:xfrm>
            <a:off x="2480470" y="5097686"/>
            <a:ext cx="55562" cy="55562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graphicFrame>
        <p:nvGraphicFramePr>
          <p:cNvPr id="3176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2048778"/>
              </p:ext>
            </p:extLst>
          </p:nvPr>
        </p:nvGraphicFramePr>
        <p:xfrm>
          <a:off x="1652587" y="5073079"/>
          <a:ext cx="117873" cy="1288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19" name="Формула" r:id="rId30" imgW="126720" imgH="139680" progId="Equation.3">
                  <p:embed/>
                </p:oleObj>
              </mc:Choice>
              <mc:Fallback>
                <p:oleObj name="Формула" r:id="rId30" imgW="126720" imgH="1396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2587" y="5073079"/>
                        <a:ext cx="117873" cy="12888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0" name="Прямая соединительная линия 69"/>
          <p:cNvCxnSpPr/>
          <p:nvPr/>
        </p:nvCxnSpPr>
        <p:spPr>
          <a:xfrm rot="5400000">
            <a:off x="2686051" y="4613497"/>
            <a:ext cx="123825" cy="8572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9" name="Прямая соединительная линия 78"/>
          <p:cNvCxnSpPr/>
          <p:nvPr/>
        </p:nvCxnSpPr>
        <p:spPr>
          <a:xfrm rot="5400000">
            <a:off x="2757488" y="4618260"/>
            <a:ext cx="123825" cy="8572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1" name="Прямая соединительная линия 80"/>
          <p:cNvCxnSpPr/>
          <p:nvPr/>
        </p:nvCxnSpPr>
        <p:spPr>
          <a:xfrm rot="16200000" flipH="1">
            <a:off x="1670051" y="4898453"/>
            <a:ext cx="361950" cy="1588"/>
          </a:xfrm>
          <a:prstGeom prst="line">
            <a:avLst/>
          </a:prstGeom>
          <a:ln>
            <a:prstDash val="dash"/>
            <a:headEnd type="none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3" name="Прямая соединительная линия 82"/>
          <p:cNvCxnSpPr/>
          <p:nvPr/>
        </p:nvCxnSpPr>
        <p:spPr>
          <a:xfrm rot="16200000" flipH="1">
            <a:off x="2326482" y="4898453"/>
            <a:ext cx="361950" cy="1588"/>
          </a:xfrm>
          <a:prstGeom prst="line">
            <a:avLst/>
          </a:prstGeom>
          <a:ln>
            <a:prstDash val="dash"/>
            <a:headEnd type="none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5" name="Прямая соединительная линия 84"/>
          <p:cNvCxnSpPr/>
          <p:nvPr/>
        </p:nvCxnSpPr>
        <p:spPr>
          <a:xfrm rot="5400000">
            <a:off x="1106487" y="3915793"/>
            <a:ext cx="500063" cy="1588"/>
          </a:xfrm>
          <a:prstGeom prst="line">
            <a:avLst/>
          </a:prstGeom>
          <a:ln>
            <a:prstDash val="dash"/>
            <a:headEnd type="none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6" name="Овал 85"/>
          <p:cNvSpPr/>
          <p:nvPr/>
        </p:nvSpPr>
        <p:spPr>
          <a:xfrm>
            <a:off x="2193131" y="5097686"/>
            <a:ext cx="55563" cy="55563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graphicFrame>
        <p:nvGraphicFramePr>
          <p:cNvPr id="9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0220826"/>
              </p:ext>
            </p:extLst>
          </p:nvPr>
        </p:nvGraphicFramePr>
        <p:xfrm>
          <a:off x="2674947" y="5664502"/>
          <a:ext cx="596892" cy="1786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20" name="Формула" r:id="rId32" imgW="583920" imgH="177480" progId="Equation.3">
                  <p:embed/>
                </p:oleObj>
              </mc:Choice>
              <mc:Fallback>
                <p:oleObj name="Формула" r:id="rId32" imgW="58392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4947" y="5664502"/>
                        <a:ext cx="596892" cy="17865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8" name="Прямая со стрелкой 97"/>
          <p:cNvCxnSpPr/>
          <p:nvPr/>
        </p:nvCxnSpPr>
        <p:spPr>
          <a:xfrm>
            <a:off x="2137568" y="5623371"/>
            <a:ext cx="127001" cy="0"/>
          </a:xfrm>
          <a:prstGeom prst="straightConnector1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9" name="Овал 98"/>
          <p:cNvSpPr/>
          <p:nvPr/>
        </p:nvSpPr>
        <p:spPr>
          <a:xfrm>
            <a:off x="2085180" y="5589241"/>
            <a:ext cx="55563" cy="55562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0" name="Овал 99"/>
          <p:cNvSpPr/>
          <p:nvPr/>
        </p:nvSpPr>
        <p:spPr>
          <a:xfrm>
            <a:off x="2246313" y="5590829"/>
            <a:ext cx="55562" cy="55562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graphicFrame>
        <p:nvGraphicFramePr>
          <p:cNvPr id="10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6461543"/>
              </p:ext>
            </p:extLst>
          </p:nvPr>
        </p:nvGraphicFramePr>
        <p:xfrm>
          <a:off x="1862138" y="5692347"/>
          <a:ext cx="169863" cy="185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21" name="Формула" r:id="rId34" imgW="126720" imgH="139680" progId="Equation.3">
                  <p:embed/>
                </p:oleObj>
              </mc:Choice>
              <mc:Fallback>
                <p:oleObj name="Формула" r:id="rId34" imgW="126720" imgH="1396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2138" y="5692347"/>
                        <a:ext cx="169863" cy="185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5" name="Овал 104"/>
          <p:cNvSpPr/>
          <p:nvPr/>
        </p:nvSpPr>
        <p:spPr>
          <a:xfrm>
            <a:off x="2162968" y="5589240"/>
            <a:ext cx="55563" cy="55563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106" name="Прямая соединительная линия 105"/>
          <p:cNvCxnSpPr/>
          <p:nvPr/>
        </p:nvCxnSpPr>
        <p:spPr>
          <a:xfrm rot="16200000" flipH="1">
            <a:off x="2785269" y="4426966"/>
            <a:ext cx="361950" cy="1588"/>
          </a:xfrm>
          <a:prstGeom prst="line">
            <a:avLst/>
          </a:prstGeom>
          <a:ln>
            <a:prstDash val="dash"/>
            <a:headEnd type="none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10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2456869"/>
              </p:ext>
            </p:extLst>
          </p:nvPr>
        </p:nvGraphicFramePr>
        <p:xfrm>
          <a:off x="3040857" y="4214538"/>
          <a:ext cx="345280" cy="1861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22" name="Формула" r:id="rId35" imgW="393480" imgH="215640" progId="Equation.3">
                  <p:embed/>
                </p:oleObj>
              </mc:Choice>
              <mc:Fallback>
                <p:oleObj name="Формула" r:id="rId35" imgW="39348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0857" y="4214538"/>
                        <a:ext cx="345280" cy="18616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9" name="Прямая соединительная линия 108"/>
          <p:cNvCxnSpPr/>
          <p:nvPr/>
        </p:nvCxnSpPr>
        <p:spPr>
          <a:xfrm rot="16200000" flipH="1">
            <a:off x="2019299" y="5449317"/>
            <a:ext cx="361950" cy="1588"/>
          </a:xfrm>
          <a:prstGeom prst="line">
            <a:avLst/>
          </a:prstGeom>
          <a:ln>
            <a:prstDash val="dash"/>
            <a:headEnd type="none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11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8417514"/>
              </p:ext>
            </p:extLst>
          </p:nvPr>
        </p:nvGraphicFramePr>
        <p:xfrm>
          <a:off x="3425825" y="5517232"/>
          <a:ext cx="744523" cy="4489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23" name="Формула" r:id="rId36" imgW="647640" imgH="393480" progId="Equation.3">
                  <p:embed/>
                </p:oleObj>
              </mc:Choice>
              <mc:Fallback>
                <p:oleObj name="Формула" r:id="rId36" imgW="64764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5825" y="5517232"/>
                        <a:ext cx="744523" cy="44890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4719636" y="2977519"/>
                <a:ext cx="3743325" cy="16312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1000" dirty="0" smtClean="0"/>
                  <a:t>-Алгоритм поиска представляет собой много итерационную процедуру</a:t>
                </a:r>
              </a:p>
              <a:p>
                <a:r>
                  <a:rPr lang="ru-RU" sz="1000" dirty="0" smtClean="0"/>
                  <a:t>-На каждой итерации интервал поиска экстремума сужается путем исключения правого (</a:t>
                </a:r>
                <a:r>
                  <a:rPr lang="en-US" sz="1000" i="1" dirty="0" smtClean="0"/>
                  <a:t>x</a:t>
                </a:r>
                <a:r>
                  <a:rPr lang="en-US" sz="1000" dirty="0" smtClean="0"/>
                  <a:t>2, </a:t>
                </a:r>
                <a:r>
                  <a:rPr lang="en-US" sz="1000" i="1" dirty="0" smtClean="0"/>
                  <a:t>b</a:t>
                </a:r>
                <a:r>
                  <a:rPr lang="en-US" sz="1000" dirty="0" smtClean="0"/>
                  <a:t>) </a:t>
                </a:r>
                <a:r>
                  <a:rPr lang="ru-RU" sz="1000" dirty="0" smtClean="0"/>
                  <a:t>или левого </a:t>
                </a:r>
              </a:p>
              <a:p>
                <a:r>
                  <a:rPr lang="ru-RU" sz="1000" dirty="0" smtClean="0"/>
                  <a:t>отрезка (</a:t>
                </a:r>
                <a:r>
                  <a:rPr lang="en-US" sz="1000" i="1" dirty="0" smtClean="0"/>
                  <a:t>a, x1</a:t>
                </a:r>
                <a:r>
                  <a:rPr lang="en-US" sz="1000" dirty="0" smtClean="0"/>
                  <a:t>)</a:t>
                </a:r>
              </a:p>
              <a:p>
                <a:r>
                  <a:rPr lang="ru-RU" sz="1000" dirty="0" smtClean="0"/>
                  <a:t>-Правый отрезок исключается если </a:t>
                </a:r>
                <a:r>
                  <a:rPr lang="en-US" sz="1000" i="1" dirty="0" smtClean="0"/>
                  <a:t>f</a:t>
                </a:r>
                <a:r>
                  <a:rPr lang="en-US" sz="1000" dirty="0" smtClean="0"/>
                  <a:t>(</a:t>
                </a:r>
                <a:r>
                  <a:rPr lang="en-US" sz="1000" i="1" dirty="0" smtClean="0"/>
                  <a:t>x</a:t>
                </a:r>
                <a:r>
                  <a:rPr lang="en-US" sz="1000" dirty="0" smtClean="0"/>
                  <a:t>2)&gt;</a:t>
                </a:r>
                <a:r>
                  <a:rPr lang="en-US" sz="1000" i="1" dirty="0" smtClean="0"/>
                  <a:t>f</a:t>
                </a:r>
                <a:r>
                  <a:rPr lang="en-US" sz="1000" dirty="0" smtClean="0"/>
                  <a:t>(</a:t>
                </a:r>
                <a:r>
                  <a:rPr lang="en-US" sz="1000" i="1" dirty="0" smtClean="0"/>
                  <a:t>x</a:t>
                </a:r>
                <a:r>
                  <a:rPr lang="en-US" sz="1000" dirty="0" smtClean="0"/>
                  <a:t>1)</a:t>
                </a:r>
              </a:p>
              <a:p>
                <a:r>
                  <a:rPr lang="ru-RU" sz="1000" dirty="0" smtClean="0"/>
                  <a:t>-Левый отрезок исключается если </a:t>
                </a:r>
                <a:r>
                  <a:rPr lang="en-US" sz="1000" i="1" dirty="0" smtClean="0"/>
                  <a:t>f</a:t>
                </a:r>
                <a:r>
                  <a:rPr lang="en-US" sz="1000" dirty="0" smtClean="0"/>
                  <a:t>(</a:t>
                </a:r>
                <a:r>
                  <a:rPr lang="en-US" sz="1000" i="1" dirty="0" smtClean="0"/>
                  <a:t>x</a:t>
                </a:r>
                <a:r>
                  <a:rPr lang="ru-RU" sz="1000" dirty="0" smtClean="0"/>
                  <a:t>1</a:t>
                </a:r>
                <a:r>
                  <a:rPr lang="en-US" sz="1000" dirty="0" smtClean="0"/>
                  <a:t>)&gt;</a:t>
                </a:r>
                <a:r>
                  <a:rPr lang="en-US" sz="1000" i="1" dirty="0" smtClean="0"/>
                  <a:t>f</a:t>
                </a:r>
                <a:r>
                  <a:rPr lang="en-US" sz="1000" dirty="0" smtClean="0"/>
                  <a:t>(</a:t>
                </a:r>
                <a:r>
                  <a:rPr lang="en-US" sz="1000" i="1" dirty="0" smtClean="0"/>
                  <a:t>x</a:t>
                </a:r>
                <a:r>
                  <a:rPr lang="ru-RU" sz="1000" dirty="0" smtClean="0"/>
                  <a:t>2</a:t>
                </a:r>
                <a:r>
                  <a:rPr lang="en-US" sz="1000" dirty="0" smtClean="0"/>
                  <a:t>)</a:t>
                </a:r>
                <a:endParaRPr lang="ru-RU" sz="1000" dirty="0" smtClean="0"/>
              </a:p>
              <a:p>
                <a:r>
                  <a:rPr lang="ru-RU" sz="1000" dirty="0" smtClean="0"/>
                  <a:t>-Итерации повторяются пока </a:t>
                </a:r>
                <a:r>
                  <a:rPr lang="en-US" sz="1000" dirty="0" smtClean="0"/>
                  <a:t>|</a:t>
                </a:r>
                <a:r>
                  <a:rPr lang="en-US" sz="1000" i="1" dirty="0" smtClean="0"/>
                  <a:t>b-a</a:t>
                </a:r>
                <a:r>
                  <a:rPr lang="en-US" sz="1000" dirty="0" smtClean="0"/>
                  <a:t>|&gt;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1000" i="1" smtClean="0">
                        <a:latin typeface="Cambria Math"/>
                      </a:rPr>
                      <m:t>Δ</m:t>
                    </m:r>
                  </m:oMath>
                </a14:m>
                <a:endParaRPr lang="ru-RU" sz="1000" dirty="0" smtClean="0"/>
              </a:p>
              <a:p>
                <a:r>
                  <a:rPr lang="en-US" sz="1000" dirty="0" smtClean="0"/>
                  <a:t>-</a:t>
                </a:r>
                <a:r>
                  <a:rPr lang="ru-RU" sz="1000" dirty="0" smtClean="0"/>
                  <a:t>результат </a:t>
                </a:r>
                <a:r>
                  <a:rPr lang="en-US" sz="1000" i="1" dirty="0" smtClean="0"/>
                  <a:t>x</a:t>
                </a:r>
                <a:r>
                  <a:rPr lang="en-US" sz="1000" dirty="0" smtClean="0"/>
                  <a:t>*=(</a:t>
                </a:r>
                <a:r>
                  <a:rPr lang="en-US" sz="1000" i="1" dirty="0" err="1" smtClean="0"/>
                  <a:t>a+b</a:t>
                </a:r>
                <a:r>
                  <a:rPr lang="en-US" sz="1000" dirty="0" smtClean="0"/>
                  <a:t>)/2</a:t>
                </a:r>
              </a:p>
              <a:p>
                <a:endParaRPr lang="en-US" sz="1000" dirty="0" smtClean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9636" y="2977519"/>
                <a:ext cx="3743325" cy="1631216"/>
              </a:xfrm>
              <a:prstGeom prst="rect">
                <a:avLst/>
              </a:prstGeom>
              <a:blipFill rotWithShape="1">
                <a:blip r:embed="rId38"/>
                <a:stretch>
                  <a:fillRect r="-16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91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2277122"/>
              </p:ext>
            </p:extLst>
          </p:nvPr>
        </p:nvGraphicFramePr>
        <p:xfrm>
          <a:off x="2125187" y="3187923"/>
          <a:ext cx="154462" cy="2000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24" name="Формула" r:id="rId39" imgW="164880" imgH="215640" progId="Equation.3">
                  <p:embed/>
                </p:oleObj>
              </mc:Choice>
              <mc:Fallback>
                <p:oleObj name="Формула" r:id="rId39" imgW="16488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5187" y="3187923"/>
                        <a:ext cx="154462" cy="20002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7486135"/>
              </p:ext>
            </p:extLst>
          </p:nvPr>
        </p:nvGraphicFramePr>
        <p:xfrm>
          <a:off x="2942426" y="3184748"/>
          <a:ext cx="152012" cy="196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25" name="Формула" r:id="rId41" imgW="164880" imgH="215640" progId="Equation.3">
                  <p:embed/>
                </p:oleObj>
              </mc:Choice>
              <mc:Fallback>
                <p:oleObj name="Формула" r:id="rId41" imgW="16488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2426" y="3184748"/>
                        <a:ext cx="152012" cy="196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2" name="Прямая соединительная линия 101"/>
          <p:cNvCxnSpPr/>
          <p:nvPr/>
        </p:nvCxnSpPr>
        <p:spPr>
          <a:xfrm rot="5400000">
            <a:off x="1985961" y="3908648"/>
            <a:ext cx="500063" cy="1588"/>
          </a:xfrm>
          <a:prstGeom prst="line">
            <a:avLst/>
          </a:prstGeom>
          <a:ln>
            <a:prstDash val="dash"/>
            <a:headEnd type="none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4" name="Прямая соединительная линия 103"/>
          <p:cNvCxnSpPr/>
          <p:nvPr/>
        </p:nvCxnSpPr>
        <p:spPr>
          <a:xfrm rot="16200000" flipH="1">
            <a:off x="2048669" y="4428554"/>
            <a:ext cx="361950" cy="1588"/>
          </a:xfrm>
          <a:prstGeom prst="line">
            <a:avLst/>
          </a:prstGeom>
          <a:ln>
            <a:prstDash val="dash"/>
            <a:headEnd type="none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11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4876277"/>
              </p:ext>
            </p:extLst>
          </p:nvPr>
        </p:nvGraphicFramePr>
        <p:xfrm>
          <a:off x="3051175" y="4608736"/>
          <a:ext cx="111125" cy="15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26" name="Формула" r:id="rId42" imgW="126720" imgH="177480" progId="Equation.3">
                  <p:embed/>
                </p:oleObj>
              </mc:Choice>
              <mc:Fallback>
                <p:oleObj name="Формула" r:id="rId42" imgW="12672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1175" y="4608736"/>
                        <a:ext cx="111125" cy="152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2" name="Прямая соединительная линия 111"/>
          <p:cNvCxnSpPr/>
          <p:nvPr/>
        </p:nvCxnSpPr>
        <p:spPr>
          <a:xfrm rot="16200000" flipH="1">
            <a:off x="2039143" y="4903216"/>
            <a:ext cx="361950" cy="1588"/>
          </a:xfrm>
          <a:prstGeom prst="line">
            <a:avLst/>
          </a:prstGeom>
          <a:ln>
            <a:prstDash val="dash"/>
            <a:headEnd type="none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3" name="Овал 112"/>
          <p:cNvSpPr/>
          <p:nvPr/>
        </p:nvSpPr>
        <p:spPr>
          <a:xfrm>
            <a:off x="2071684" y="5097686"/>
            <a:ext cx="55563" cy="55563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graphicFrame>
        <p:nvGraphicFramePr>
          <p:cNvPr id="11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0906960"/>
              </p:ext>
            </p:extLst>
          </p:nvPr>
        </p:nvGraphicFramePr>
        <p:xfrm>
          <a:off x="1962941" y="5133404"/>
          <a:ext cx="134144" cy="1886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27" name="Формула" r:id="rId44" imgW="152280" imgH="215640" progId="Equation.3">
                  <p:embed/>
                </p:oleObj>
              </mc:Choice>
              <mc:Fallback>
                <p:oleObj name="Формула" r:id="rId44" imgW="15228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2941" y="5133404"/>
                        <a:ext cx="134144" cy="18864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3605338"/>
              </p:ext>
            </p:extLst>
          </p:nvPr>
        </p:nvGraphicFramePr>
        <p:xfrm>
          <a:off x="2238375" y="5137374"/>
          <a:ext cx="415924" cy="2012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28" name="Формула" r:id="rId45" imgW="444240" imgH="215640" progId="Equation.3">
                  <p:embed/>
                </p:oleObj>
              </mc:Choice>
              <mc:Fallback>
                <p:oleObj name="Формула" r:id="rId45" imgW="44424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8375" y="5137374"/>
                        <a:ext cx="415924" cy="20125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6" name="Полилиния 115"/>
          <p:cNvSpPr/>
          <p:nvPr/>
        </p:nvSpPr>
        <p:spPr>
          <a:xfrm>
            <a:off x="1257300" y="2946624"/>
            <a:ext cx="2647950" cy="254000"/>
          </a:xfrm>
          <a:custGeom>
            <a:avLst/>
            <a:gdLst>
              <a:gd name="connsiteX0" fmla="*/ 0 w 2647950"/>
              <a:gd name="connsiteY0" fmla="*/ 0 h 409773"/>
              <a:gd name="connsiteX1" fmla="*/ 871538 w 2647950"/>
              <a:gd name="connsiteY1" fmla="*/ 409575 h 409773"/>
              <a:gd name="connsiteX2" fmla="*/ 2647950 w 2647950"/>
              <a:gd name="connsiteY2" fmla="*/ 42863 h 4097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647950" h="409773">
                <a:moveTo>
                  <a:pt x="0" y="0"/>
                </a:moveTo>
                <a:cubicBezTo>
                  <a:pt x="215106" y="201215"/>
                  <a:pt x="430213" y="402431"/>
                  <a:pt x="871538" y="409575"/>
                </a:cubicBezTo>
                <a:cubicBezTo>
                  <a:pt x="1312863" y="416719"/>
                  <a:pt x="1980406" y="229791"/>
                  <a:pt x="2647950" y="42863"/>
                </a:cubicBezTo>
              </a:path>
            </a:pathLst>
          </a:custGeom>
          <a:ln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17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7328511"/>
              </p:ext>
            </p:extLst>
          </p:nvPr>
        </p:nvGraphicFramePr>
        <p:xfrm>
          <a:off x="2505075" y="3694336"/>
          <a:ext cx="130175" cy="161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29" name="Формула" r:id="rId46" imgW="139680" imgH="177480" progId="Equation.3">
                  <p:embed/>
                </p:oleObj>
              </mc:Choice>
              <mc:Fallback>
                <p:oleObj name="Формула" r:id="rId46" imgW="13968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5075" y="3694336"/>
                        <a:ext cx="130175" cy="161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8726466"/>
              </p:ext>
            </p:extLst>
          </p:nvPr>
        </p:nvGraphicFramePr>
        <p:xfrm>
          <a:off x="2032000" y="4265836"/>
          <a:ext cx="154462" cy="2000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30" name="Формула" r:id="rId48" imgW="164880" imgH="215640" progId="Equation.3">
                  <p:embed/>
                </p:oleObj>
              </mc:Choice>
              <mc:Fallback>
                <p:oleObj name="Формула" r:id="rId48" imgW="16488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2000" y="4265836"/>
                        <a:ext cx="154462" cy="20002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4248425"/>
              </p:ext>
            </p:extLst>
          </p:nvPr>
        </p:nvGraphicFramePr>
        <p:xfrm>
          <a:off x="1595438" y="3834035"/>
          <a:ext cx="128859" cy="1524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31" name="Формула" r:id="rId49" imgW="177480" imgH="215640" progId="Equation.3">
                  <p:embed/>
                </p:oleObj>
              </mc:Choice>
              <mc:Fallback>
                <p:oleObj name="Формула" r:id="rId49" imgW="17748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5438" y="3834035"/>
                        <a:ext cx="128859" cy="15240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2426627"/>
              </p:ext>
            </p:extLst>
          </p:nvPr>
        </p:nvGraphicFramePr>
        <p:xfrm>
          <a:off x="2733676" y="3847529"/>
          <a:ext cx="128859" cy="1524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32" name="Формула" r:id="rId51" imgW="177480" imgH="215640" progId="Equation.3">
                  <p:embed/>
                </p:oleObj>
              </mc:Choice>
              <mc:Fallback>
                <p:oleObj name="Формула" r:id="rId51" imgW="17748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3676" y="3847529"/>
                        <a:ext cx="128859" cy="15240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5670265"/>
              </p:ext>
            </p:extLst>
          </p:nvPr>
        </p:nvGraphicFramePr>
        <p:xfrm>
          <a:off x="3714750" y="4542061"/>
          <a:ext cx="2778125" cy="823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33" name="Формула" r:id="rId52" imgW="2984400" imgH="888840" progId="Equation.3">
                  <p:embed/>
                </p:oleObj>
              </mc:Choice>
              <mc:Fallback>
                <p:oleObj name="Формула" r:id="rId52" imgW="2984400" imgH="8888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4750" y="4542061"/>
                        <a:ext cx="2778125" cy="823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90230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62" name="Номер слайда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D44DB00-8B3C-4C51-A547-2B8E20D31641}" type="slidenum">
              <a:rPr lang="ru-RU" altLang="ru-RU" smtClean="0"/>
              <a:pPr eaLnBrk="1" hangingPunct="1"/>
              <a:t>8</a:t>
            </a:fld>
            <a:endParaRPr lang="ru-RU" altLang="ru-RU" smtClean="0"/>
          </a:p>
        </p:txBody>
      </p:sp>
      <p:pic>
        <p:nvPicPr>
          <p:cNvPr id="3176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26188"/>
            <a:ext cx="4038600" cy="531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64" name="Line 3"/>
          <p:cNvSpPr>
            <a:spLocks noChangeShapeType="1"/>
          </p:cNvSpPr>
          <p:nvPr/>
        </p:nvSpPr>
        <p:spPr bwMode="auto">
          <a:xfrm>
            <a:off x="323850" y="476250"/>
            <a:ext cx="84978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771" name="Text Box 4"/>
          <p:cNvSpPr txBox="1">
            <a:spLocks noChangeArrowheads="1"/>
          </p:cNvSpPr>
          <p:nvPr/>
        </p:nvSpPr>
        <p:spPr bwMode="auto">
          <a:xfrm>
            <a:off x="1798409" y="620688"/>
            <a:ext cx="56578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altLang="ru-RU" dirty="0" smtClean="0">
                <a:solidFill>
                  <a:srgbClr val="0000FF"/>
                </a:solidFill>
              </a:rPr>
              <a:t>Метод золотого сечения (алгоритм) </a:t>
            </a:r>
            <a:endParaRPr lang="ru-RU" altLang="ru-RU" dirty="0">
              <a:solidFill>
                <a:srgbClr val="0000FF"/>
              </a:solidFill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3657600" y="1196752"/>
            <a:ext cx="1444239" cy="264920"/>
          </a:xfrm>
          <a:prstGeom prst="roundRect">
            <a:avLst>
              <a:gd name="adj" fmla="val 50000"/>
            </a:avLst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Начало</a:t>
            </a:r>
            <a:endParaRPr lang="ru-RU" sz="1200" dirty="0"/>
          </a:p>
        </p:txBody>
      </p:sp>
      <p:sp>
        <p:nvSpPr>
          <p:cNvPr id="4" name="Блок-схема: данные 3"/>
          <p:cNvSpPr/>
          <p:nvPr/>
        </p:nvSpPr>
        <p:spPr>
          <a:xfrm>
            <a:off x="3580690" y="1564217"/>
            <a:ext cx="1598064" cy="239283"/>
          </a:xfrm>
          <a:prstGeom prst="flowChartInputOutpu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i="1" dirty="0" smtClean="0"/>
              <a:t>f(x)</a:t>
            </a:r>
            <a:r>
              <a:rPr lang="en-US" sz="1400" dirty="0" smtClean="0"/>
              <a:t>, </a:t>
            </a:r>
            <a:r>
              <a:rPr lang="el-GR" sz="1400" dirty="0" smtClean="0"/>
              <a:t>Δ</a:t>
            </a:r>
            <a:endParaRPr lang="ru-RU" sz="1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379863" y="1965875"/>
            <a:ext cx="1999715" cy="504202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i="1" dirty="0" smtClean="0">
                <a:ln w="9525">
                  <a:solidFill>
                    <a:schemeClr val="tx1"/>
                  </a:solidFill>
                </a:ln>
              </a:rPr>
              <a:t>x</a:t>
            </a:r>
            <a:r>
              <a:rPr lang="en-US" sz="700" i="1" dirty="0" smtClean="0">
                <a:ln w="9525">
                  <a:solidFill>
                    <a:schemeClr val="tx1"/>
                  </a:solidFill>
                </a:ln>
              </a:rPr>
              <a:t>1</a:t>
            </a:r>
            <a:r>
              <a:rPr lang="en-US" sz="1200" i="1" dirty="0" smtClean="0">
                <a:ln w="9525">
                  <a:solidFill>
                    <a:schemeClr val="tx1"/>
                  </a:solidFill>
                </a:ln>
              </a:rPr>
              <a:t>=b-(b-a)/</a:t>
            </a:r>
            <a:r>
              <a:rPr lang="el-GR" sz="1200" i="1" dirty="0" smtClean="0">
                <a:ln w="9525">
                  <a:solidFill>
                    <a:schemeClr val="tx1"/>
                  </a:solidFill>
                </a:ln>
              </a:rPr>
              <a:t>φ</a:t>
            </a:r>
            <a:r>
              <a:rPr lang="en-US" sz="1200" i="1" dirty="0" smtClean="0">
                <a:ln w="9525">
                  <a:solidFill>
                    <a:schemeClr val="tx1"/>
                  </a:solidFill>
                </a:ln>
              </a:rPr>
              <a:t>    y</a:t>
            </a:r>
            <a:r>
              <a:rPr lang="en-US" sz="800" i="1" dirty="0" smtClean="0">
                <a:ln w="9525">
                  <a:solidFill>
                    <a:schemeClr val="tx1"/>
                  </a:solidFill>
                </a:ln>
              </a:rPr>
              <a:t>1</a:t>
            </a:r>
            <a:r>
              <a:rPr lang="en-US" sz="1200" i="1" dirty="0" smtClean="0">
                <a:ln w="9525">
                  <a:solidFill>
                    <a:schemeClr val="tx1"/>
                  </a:solidFill>
                </a:ln>
              </a:rPr>
              <a:t>=f(x</a:t>
            </a:r>
            <a:r>
              <a:rPr lang="en-US" sz="700" i="1" dirty="0" smtClean="0">
                <a:ln w="9525">
                  <a:solidFill>
                    <a:schemeClr val="tx1"/>
                  </a:solidFill>
                </a:ln>
              </a:rPr>
              <a:t>1</a:t>
            </a:r>
            <a:r>
              <a:rPr lang="en-US" sz="1200" i="1" dirty="0" smtClean="0">
                <a:ln w="9525">
                  <a:solidFill>
                    <a:schemeClr val="tx1"/>
                  </a:solidFill>
                </a:ln>
              </a:rPr>
              <a:t>)</a:t>
            </a:r>
          </a:p>
          <a:p>
            <a:pPr algn="ctr"/>
            <a:r>
              <a:rPr lang="en-US" sz="1200" i="1" dirty="0" smtClean="0">
                <a:ln w="9525">
                  <a:solidFill>
                    <a:schemeClr val="tx1"/>
                  </a:solidFill>
                </a:ln>
              </a:rPr>
              <a:t>x</a:t>
            </a:r>
            <a:r>
              <a:rPr lang="en-US" sz="700" i="1" dirty="0" smtClean="0">
                <a:ln w="9525">
                  <a:solidFill>
                    <a:schemeClr val="tx1"/>
                  </a:solidFill>
                </a:ln>
              </a:rPr>
              <a:t>2</a:t>
            </a:r>
            <a:r>
              <a:rPr lang="en-US" sz="1200" i="1" dirty="0" smtClean="0">
                <a:ln w="9525">
                  <a:solidFill>
                    <a:schemeClr val="tx1"/>
                  </a:solidFill>
                </a:ln>
              </a:rPr>
              <a:t>=a+(b-a)/</a:t>
            </a:r>
            <a:r>
              <a:rPr lang="el-GR" sz="1200" i="1" dirty="0" smtClean="0">
                <a:ln w="9525">
                  <a:solidFill>
                    <a:schemeClr val="tx1"/>
                  </a:solidFill>
                </a:ln>
              </a:rPr>
              <a:t>φ</a:t>
            </a:r>
            <a:r>
              <a:rPr lang="en-US" sz="1200" i="1" dirty="0" smtClean="0">
                <a:ln w="9525">
                  <a:solidFill>
                    <a:schemeClr val="tx1"/>
                  </a:solidFill>
                </a:ln>
              </a:rPr>
              <a:t>   y</a:t>
            </a:r>
            <a:r>
              <a:rPr lang="en-US" sz="800" i="1" dirty="0" smtClean="0">
                <a:ln w="9525">
                  <a:solidFill>
                    <a:schemeClr val="tx1"/>
                  </a:solidFill>
                </a:ln>
              </a:rPr>
              <a:t>2</a:t>
            </a:r>
            <a:r>
              <a:rPr lang="en-US" sz="1200" i="1" dirty="0" smtClean="0">
                <a:ln w="9525">
                  <a:solidFill>
                    <a:schemeClr val="tx1"/>
                  </a:solidFill>
                </a:ln>
              </a:rPr>
              <a:t>=f(x</a:t>
            </a:r>
            <a:r>
              <a:rPr lang="en-US" sz="700" i="1" dirty="0" smtClean="0">
                <a:ln w="9525">
                  <a:solidFill>
                    <a:schemeClr val="tx1"/>
                  </a:solidFill>
                </a:ln>
              </a:rPr>
              <a:t>2</a:t>
            </a:r>
            <a:r>
              <a:rPr lang="en-US" sz="1200" i="1" dirty="0" smtClean="0">
                <a:ln w="9525">
                  <a:solidFill>
                    <a:schemeClr val="tx1"/>
                  </a:solidFill>
                </a:ln>
              </a:rPr>
              <a:t>)</a:t>
            </a:r>
          </a:p>
        </p:txBody>
      </p:sp>
      <p:sp>
        <p:nvSpPr>
          <p:cNvPr id="9" name="Блок-схема: решение 8"/>
          <p:cNvSpPr/>
          <p:nvPr/>
        </p:nvSpPr>
        <p:spPr>
          <a:xfrm>
            <a:off x="3375589" y="2619626"/>
            <a:ext cx="2008261" cy="405925"/>
          </a:xfrm>
          <a:prstGeom prst="flowChartDecision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|</a:t>
            </a:r>
            <a:r>
              <a:rPr lang="en-US" sz="1200" i="1" dirty="0" smtClean="0"/>
              <a:t>b-a</a:t>
            </a:r>
            <a:r>
              <a:rPr lang="en-US" sz="1200" dirty="0" smtClean="0"/>
              <a:t>|&gt;</a:t>
            </a:r>
            <a:r>
              <a:rPr lang="el-GR" sz="1200" dirty="0" smtClean="0"/>
              <a:t>Δ</a:t>
            </a:r>
            <a:endParaRPr lang="ru-RU" sz="1200" dirty="0"/>
          </a:p>
        </p:txBody>
      </p:sp>
      <p:sp>
        <p:nvSpPr>
          <p:cNvPr id="125" name="Блок-схема: решение 124"/>
          <p:cNvSpPr/>
          <p:nvPr/>
        </p:nvSpPr>
        <p:spPr>
          <a:xfrm>
            <a:off x="3375589" y="3132372"/>
            <a:ext cx="2008261" cy="405925"/>
          </a:xfrm>
          <a:prstGeom prst="flowChartDecision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i="1" dirty="0" smtClean="0">
                <a:ln w="9525">
                  <a:solidFill>
                    <a:schemeClr val="tx1"/>
                  </a:solidFill>
                </a:ln>
              </a:rPr>
              <a:t>y</a:t>
            </a:r>
            <a:r>
              <a:rPr lang="en-US" sz="800" i="1" dirty="0" smtClean="0">
                <a:ln w="9525">
                  <a:solidFill>
                    <a:schemeClr val="tx1"/>
                  </a:solidFill>
                </a:ln>
              </a:rPr>
              <a:t>2</a:t>
            </a:r>
            <a:r>
              <a:rPr lang="en-US" sz="1200" dirty="0" smtClean="0"/>
              <a:t>&gt;</a:t>
            </a:r>
            <a:r>
              <a:rPr lang="en-US" sz="1200" i="1" dirty="0" smtClean="0">
                <a:ln w="9525">
                  <a:solidFill>
                    <a:schemeClr val="tx1"/>
                  </a:solidFill>
                </a:ln>
              </a:rPr>
              <a:t>y</a:t>
            </a:r>
            <a:r>
              <a:rPr lang="en-US" sz="800" i="1" dirty="0" smtClean="0">
                <a:ln w="9525">
                  <a:solidFill>
                    <a:schemeClr val="tx1"/>
                  </a:solidFill>
                </a:ln>
              </a:rPr>
              <a:t>1</a:t>
            </a:r>
            <a:endParaRPr lang="ru-RU" sz="1200" dirty="0"/>
          </a:p>
        </p:txBody>
      </p:sp>
      <p:sp>
        <p:nvSpPr>
          <p:cNvPr id="127" name="Прямоугольник 126"/>
          <p:cNvSpPr/>
          <p:nvPr/>
        </p:nvSpPr>
        <p:spPr>
          <a:xfrm>
            <a:off x="3768695" y="3717765"/>
            <a:ext cx="1222050" cy="1016944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i="1" dirty="0" smtClean="0">
                <a:ln w="9525">
                  <a:solidFill>
                    <a:schemeClr val="tx1"/>
                  </a:solidFill>
                </a:ln>
              </a:rPr>
              <a:t>b=x</a:t>
            </a:r>
            <a:r>
              <a:rPr lang="en-US" sz="700" i="1" dirty="0" smtClean="0">
                <a:ln w="9525">
                  <a:solidFill>
                    <a:schemeClr val="tx1"/>
                  </a:solidFill>
                </a:ln>
              </a:rPr>
              <a:t>2</a:t>
            </a:r>
            <a:endParaRPr lang="en-US" sz="1200" i="1" dirty="0" smtClean="0">
              <a:ln w="9525">
                <a:solidFill>
                  <a:schemeClr val="tx1"/>
                </a:solidFill>
              </a:ln>
            </a:endParaRPr>
          </a:p>
          <a:p>
            <a:pPr algn="ctr"/>
            <a:r>
              <a:rPr lang="en-US" sz="1200" i="1" dirty="0" smtClean="0">
                <a:ln w="9525">
                  <a:solidFill>
                    <a:schemeClr val="tx1"/>
                  </a:solidFill>
                </a:ln>
              </a:rPr>
              <a:t>x</a:t>
            </a:r>
            <a:r>
              <a:rPr lang="en-US" sz="700" i="1" dirty="0" smtClean="0">
                <a:ln w="9525">
                  <a:solidFill>
                    <a:schemeClr val="tx1"/>
                  </a:solidFill>
                </a:ln>
              </a:rPr>
              <a:t>2</a:t>
            </a:r>
            <a:r>
              <a:rPr lang="en-US" sz="1400" i="1" dirty="0" smtClean="0">
                <a:ln w="9525">
                  <a:solidFill>
                    <a:schemeClr val="tx1"/>
                  </a:solidFill>
                </a:ln>
              </a:rPr>
              <a:t>=</a:t>
            </a:r>
            <a:r>
              <a:rPr lang="en-US" sz="1200" i="1" dirty="0" smtClean="0">
                <a:ln w="9525">
                  <a:solidFill>
                    <a:schemeClr val="tx1"/>
                  </a:solidFill>
                </a:ln>
              </a:rPr>
              <a:t>x</a:t>
            </a:r>
            <a:r>
              <a:rPr lang="en-US" sz="700" i="1" dirty="0" smtClean="0">
                <a:ln w="9525">
                  <a:solidFill>
                    <a:schemeClr val="tx1"/>
                  </a:solidFill>
                </a:ln>
              </a:rPr>
              <a:t>1</a:t>
            </a:r>
            <a:r>
              <a:rPr lang="en-US" sz="1100" i="1" dirty="0" smtClean="0">
                <a:ln w="9525">
                  <a:solidFill>
                    <a:schemeClr val="tx1"/>
                  </a:solidFill>
                </a:ln>
              </a:rPr>
              <a:t>       </a:t>
            </a:r>
          </a:p>
          <a:p>
            <a:pPr algn="ctr"/>
            <a:r>
              <a:rPr lang="en-US" sz="1100" i="1" dirty="0" smtClean="0">
                <a:ln w="9525">
                  <a:solidFill>
                    <a:schemeClr val="tx1"/>
                  </a:solidFill>
                </a:ln>
              </a:rPr>
              <a:t>y</a:t>
            </a:r>
            <a:r>
              <a:rPr lang="en-US" sz="700" i="1" dirty="0" smtClean="0">
                <a:ln w="9525">
                  <a:solidFill>
                    <a:schemeClr val="tx1"/>
                  </a:solidFill>
                </a:ln>
              </a:rPr>
              <a:t>2</a:t>
            </a:r>
            <a:r>
              <a:rPr lang="en-US" sz="1100" i="1" dirty="0" smtClean="0">
                <a:ln w="9525">
                  <a:solidFill>
                    <a:schemeClr val="tx1"/>
                  </a:solidFill>
                </a:ln>
              </a:rPr>
              <a:t>=f(x</a:t>
            </a:r>
            <a:r>
              <a:rPr lang="en-US" sz="600" i="1" dirty="0" smtClean="0">
                <a:ln w="9525">
                  <a:solidFill>
                    <a:schemeClr val="tx1"/>
                  </a:solidFill>
                </a:ln>
              </a:rPr>
              <a:t>2</a:t>
            </a:r>
            <a:r>
              <a:rPr lang="en-US" sz="1100" i="1" dirty="0" smtClean="0">
                <a:ln w="9525">
                  <a:solidFill>
                    <a:schemeClr val="tx1"/>
                  </a:solidFill>
                </a:ln>
              </a:rPr>
              <a:t>)</a:t>
            </a:r>
            <a:endParaRPr lang="en-US" sz="1200" i="1" dirty="0">
              <a:ln w="9525">
                <a:solidFill>
                  <a:schemeClr val="tx1"/>
                </a:solidFill>
              </a:ln>
            </a:endParaRPr>
          </a:p>
          <a:p>
            <a:pPr algn="ctr"/>
            <a:r>
              <a:rPr lang="en-US" sz="1200" i="1" dirty="0" smtClean="0">
                <a:ln w="9525">
                  <a:solidFill>
                    <a:schemeClr val="tx1"/>
                  </a:solidFill>
                </a:ln>
              </a:rPr>
              <a:t>x</a:t>
            </a:r>
            <a:r>
              <a:rPr lang="en-US" sz="700" i="1" dirty="0" smtClean="0">
                <a:ln w="9525">
                  <a:solidFill>
                    <a:schemeClr val="tx1"/>
                  </a:solidFill>
                </a:ln>
              </a:rPr>
              <a:t>1</a:t>
            </a:r>
            <a:r>
              <a:rPr lang="en-US" sz="1200" i="1" dirty="0" smtClean="0">
                <a:ln w="9525">
                  <a:solidFill>
                    <a:schemeClr val="tx1"/>
                  </a:solidFill>
                </a:ln>
              </a:rPr>
              <a:t>=b-(b-a)/</a:t>
            </a:r>
            <a:r>
              <a:rPr lang="el-GR" sz="1200" i="1" dirty="0" smtClean="0">
                <a:ln w="9525">
                  <a:solidFill>
                    <a:schemeClr val="tx1"/>
                  </a:solidFill>
                </a:ln>
              </a:rPr>
              <a:t>φ</a:t>
            </a:r>
            <a:endParaRPr lang="en-US" sz="1200" i="1" dirty="0" smtClean="0">
              <a:ln w="9525">
                <a:solidFill>
                  <a:schemeClr val="tx1"/>
                </a:solidFill>
              </a:ln>
            </a:endParaRPr>
          </a:p>
          <a:p>
            <a:pPr algn="ctr"/>
            <a:r>
              <a:rPr lang="en-US" sz="1200" i="1" dirty="0" smtClean="0">
                <a:ln w="9525">
                  <a:solidFill>
                    <a:schemeClr val="tx1"/>
                  </a:solidFill>
                </a:ln>
              </a:rPr>
              <a:t>y</a:t>
            </a:r>
            <a:r>
              <a:rPr lang="en-US" sz="800" i="1" dirty="0" smtClean="0">
                <a:ln w="9525">
                  <a:solidFill>
                    <a:schemeClr val="tx1"/>
                  </a:solidFill>
                </a:ln>
              </a:rPr>
              <a:t>1</a:t>
            </a:r>
            <a:r>
              <a:rPr lang="en-US" sz="1200" i="1" dirty="0" smtClean="0">
                <a:ln w="9525">
                  <a:solidFill>
                    <a:schemeClr val="tx1"/>
                  </a:solidFill>
                </a:ln>
              </a:rPr>
              <a:t>=f(x</a:t>
            </a:r>
            <a:r>
              <a:rPr lang="en-US" sz="700" i="1" dirty="0" smtClean="0">
                <a:ln w="9525">
                  <a:solidFill>
                    <a:schemeClr val="tx1"/>
                  </a:solidFill>
                </a:ln>
              </a:rPr>
              <a:t>1</a:t>
            </a:r>
            <a:r>
              <a:rPr lang="en-US" sz="1200" i="1" dirty="0" smtClean="0">
                <a:ln w="9525">
                  <a:solidFill>
                    <a:schemeClr val="tx1"/>
                  </a:solidFill>
                </a:ln>
              </a:rPr>
              <a:t>)</a:t>
            </a:r>
          </a:p>
        </p:txBody>
      </p:sp>
      <p:sp>
        <p:nvSpPr>
          <p:cNvPr id="128" name="Прямоугольник 127"/>
          <p:cNvSpPr/>
          <p:nvPr/>
        </p:nvSpPr>
        <p:spPr>
          <a:xfrm>
            <a:off x="2019300" y="3726311"/>
            <a:ext cx="1222050" cy="1016944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i="1" dirty="0" smtClean="0">
                <a:ln w="9525">
                  <a:solidFill>
                    <a:schemeClr val="tx1"/>
                  </a:solidFill>
                </a:ln>
              </a:rPr>
              <a:t>a=x</a:t>
            </a:r>
            <a:r>
              <a:rPr lang="en-US" sz="700" i="1" dirty="0" smtClean="0">
                <a:ln w="9525">
                  <a:solidFill>
                    <a:schemeClr val="tx1"/>
                  </a:solidFill>
                </a:ln>
              </a:rPr>
              <a:t>1</a:t>
            </a:r>
            <a:endParaRPr lang="en-US" sz="1200" i="1" dirty="0" smtClean="0">
              <a:ln w="9525">
                <a:solidFill>
                  <a:schemeClr val="tx1"/>
                </a:solidFill>
              </a:ln>
            </a:endParaRPr>
          </a:p>
          <a:p>
            <a:pPr algn="ctr"/>
            <a:r>
              <a:rPr lang="en-US" sz="1200" i="1" dirty="0" smtClean="0">
                <a:ln w="9525">
                  <a:solidFill>
                    <a:schemeClr val="tx1"/>
                  </a:solidFill>
                </a:ln>
              </a:rPr>
              <a:t>x</a:t>
            </a:r>
            <a:r>
              <a:rPr lang="en-US" sz="700" i="1" dirty="0" smtClean="0">
                <a:ln w="9525">
                  <a:solidFill>
                    <a:schemeClr val="tx1"/>
                  </a:solidFill>
                </a:ln>
              </a:rPr>
              <a:t>1</a:t>
            </a:r>
            <a:r>
              <a:rPr lang="en-US" sz="1400" i="1" dirty="0" smtClean="0">
                <a:ln w="9525">
                  <a:solidFill>
                    <a:schemeClr val="tx1"/>
                  </a:solidFill>
                </a:ln>
              </a:rPr>
              <a:t>=</a:t>
            </a:r>
            <a:r>
              <a:rPr lang="en-US" sz="1200" i="1" dirty="0" smtClean="0">
                <a:ln w="9525">
                  <a:solidFill>
                    <a:schemeClr val="tx1"/>
                  </a:solidFill>
                </a:ln>
              </a:rPr>
              <a:t>x</a:t>
            </a:r>
            <a:r>
              <a:rPr lang="en-US" sz="700" i="1" dirty="0" smtClean="0">
                <a:ln w="9525">
                  <a:solidFill>
                    <a:schemeClr val="tx1"/>
                  </a:solidFill>
                </a:ln>
              </a:rPr>
              <a:t>2</a:t>
            </a:r>
            <a:r>
              <a:rPr lang="en-US" sz="1100" i="1" dirty="0" smtClean="0">
                <a:ln w="9525">
                  <a:solidFill>
                    <a:schemeClr val="tx1"/>
                  </a:solidFill>
                </a:ln>
              </a:rPr>
              <a:t>       </a:t>
            </a:r>
          </a:p>
          <a:p>
            <a:pPr algn="ctr"/>
            <a:r>
              <a:rPr lang="en-US" sz="1100" i="1" dirty="0" smtClean="0">
                <a:ln w="9525">
                  <a:solidFill>
                    <a:schemeClr val="tx1"/>
                  </a:solidFill>
                </a:ln>
              </a:rPr>
              <a:t>y</a:t>
            </a:r>
            <a:r>
              <a:rPr lang="en-US" sz="700" i="1" dirty="0" smtClean="0">
                <a:ln w="9525">
                  <a:solidFill>
                    <a:schemeClr val="tx1"/>
                  </a:solidFill>
                </a:ln>
              </a:rPr>
              <a:t>1</a:t>
            </a:r>
            <a:r>
              <a:rPr lang="en-US" sz="1100" i="1" dirty="0" smtClean="0">
                <a:ln w="9525">
                  <a:solidFill>
                    <a:schemeClr val="tx1"/>
                  </a:solidFill>
                </a:ln>
              </a:rPr>
              <a:t>=f(x</a:t>
            </a:r>
            <a:r>
              <a:rPr lang="en-US" sz="600" i="1" dirty="0" smtClean="0">
                <a:ln w="9525">
                  <a:solidFill>
                    <a:schemeClr val="tx1"/>
                  </a:solidFill>
                </a:ln>
              </a:rPr>
              <a:t>1</a:t>
            </a:r>
            <a:r>
              <a:rPr lang="en-US" sz="1100" i="1" dirty="0" smtClean="0">
                <a:ln w="9525">
                  <a:solidFill>
                    <a:schemeClr val="tx1"/>
                  </a:solidFill>
                </a:ln>
              </a:rPr>
              <a:t>)</a:t>
            </a:r>
            <a:endParaRPr lang="en-US" sz="1200" i="1" dirty="0">
              <a:ln w="9525">
                <a:solidFill>
                  <a:schemeClr val="tx1"/>
                </a:solidFill>
              </a:ln>
            </a:endParaRPr>
          </a:p>
          <a:p>
            <a:pPr algn="ctr"/>
            <a:r>
              <a:rPr lang="en-US" sz="1200" i="1" dirty="0" smtClean="0">
                <a:ln w="9525">
                  <a:solidFill>
                    <a:schemeClr val="tx1"/>
                  </a:solidFill>
                </a:ln>
              </a:rPr>
              <a:t>x</a:t>
            </a:r>
            <a:r>
              <a:rPr lang="en-US" sz="700" i="1" dirty="0" smtClean="0">
                <a:ln w="9525">
                  <a:solidFill>
                    <a:schemeClr val="tx1"/>
                  </a:solidFill>
                </a:ln>
              </a:rPr>
              <a:t>2</a:t>
            </a:r>
            <a:r>
              <a:rPr lang="en-US" sz="1200" i="1" dirty="0" smtClean="0">
                <a:ln w="9525">
                  <a:solidFill>
                    <a:schemeClr val="tx1"/>
                  </a:solidFill>
                </a:ln>
              </a:rPr>
              <a:t>=a+(b-a)/</a:t>
            </a:r>
            <a:r>
              <a:rPr lang="el-GR" sz="1200" i="1" dirty="0" smtClean="0">
                <a:ln w="9525">
                  <a:solidFill>
                    <a:schemeClr val="tx1"/>
                  </a:solidFill>
                </a:ln>
              </a:rPr>
              <a:t>φ</a:t>
            </a:r>
            <a:endParaRPr lang="en-US" sz="1200" i="1" dirty="0" smtClean="0">
              <a:ln w="9525">
                <a:solidFill>
                  <a:schemeClr val="tx1"/>
                </a:solidFill>
              </a:ln>
            </a:endParaRPr>
          </a:p>
          <a:p>
            <a:pPr algn="ctr"/>
            <a:r>
              <a:rPr lang="en-US" sz="1200" i="1" dirty="0" smtClean="0">
                <a:ln w="9525">
                  <a:solidFill>
                    <a:schemeClr val="tx1"/>
                  </a:solidFill>
                </a:ln>
              </a:rPr>
              <a:t>y</a:t>
            </a:r>
            <a:r>
              <a:rPr lang="en-US" sz="900" i="1" dirty="0" smtClean="0">
                <a:ln w="9525">
                  <a:solidFill>
                    <a:schemeClr val="tx1"/>
                  </a:solidFill>
                </a:ln>
              </a:rPr>
              <a:t>2</a:t>
            </a:r>
            <a:r>
              <a:rPr lang="en-US" sz="1200" i="1" dirty="0" smtClean="0">
                <a:ln w="9525">
                  <a:solidFill>
                    <a:schemeClr val="tx1"/>
                  </a:solidFill>
                </a:ln>
              </a:rPr>
              <a:t>=f(x</a:t>
            </a:r>
            <a:r>
              <a:rPr lang="en-US" sz="700" i="1" dirty="0" smtClean="0">
                <a:ln w="9525">
                  <a:solidFill>
                    <a:schemeClr val="tx1"/>
                  </a:solidFill>
                </a:ln>
              </a:rPr>
              <a:t>2</a:t>
            </a:r>
            <a:r>
              <a:rPr lang="en-US" sz="1200" i="1" dirty="0" smtClean="0">
                <a:ln w="9525">
                  <a:solidFill>
                    <a:schemeClr val="tx1"/>
                  </a:solidFill>
                </a:ln>
              </a:rPr>
              <a:t>)</a:t>
            </a:r>
          </a:p>
        </p:txBody>
      </p:sp>
      <p:sp>
        <p:nvSpPr>
          <p:cNvPr id="129" name="Прямоугольник 128"/>
          <p:cNvSpPr/>
          <p:nvPr/>
        </p:nvSpPr>
        <p:spPr>
          <a:xfrm>
            <a:off x="5836777" y="2972137"/>
            <a:ext cx="1422873" cy="329013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i="1" dirty="0" smtClean="0">
                <a:ln w="9525">
                  <a:solidFill>
                    <a:schemeClr val="tx1"/>
                  </a:solidFill>
                </a:ln>
              </a:rPr>
              <a:t>x* = (</a:t>
            </a:r>
            <a:r>
              <a:rPr lang="en-US" sz="1200" i="1" dirty="0" err="1" smtClean="0">
                <a:ln w="9525">
                  <a:solidFill>
                    <a:schemeClr val="tx1"/>
                  </a:solidFill>
                </a:ln>
              </a:rPr>
              <a:t>a+b</a:t>
            </a:r>
            <a:r>
              <a:rPr lang="en-US" sz="1200" i="1" dirty="0" smtClean="0">
                <a:ln w="9525">
                  <a:solidFill>
                    <a:schemeClr val="tx1"/>
                  </a:solidFill>
                </a:ln>
              </a:rPr>
              <a:t>)/2</a:t>
            </a:r>
          </a:p>
        </p:txBody>
      </p:sp>
      <p:sp>
        <p:nvSpPr>
          <p:cNvPr id="130" name="Скругленный прямоугольник 129"/>
          <p:cNvSpPr/>
          <p:nvPr/>
        </p:nvSpPr>
        <p:spPr>
          <a:xfrm>
            <a:off x="5823957" y="3504121"/>
            <a:ext cx="1444239" cy="264920"/>
          </a:xfrm>
          <a:prstGeom prst="roundRect">
            <a:avLst>
              <a:gd name="adj" fmla="val 50000"/>
            </a:avLst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Останов</a:t>
            </a:r>
            <a:endParaRPr lang="ru-RU" sz="1200" dirty="0"/>
          </a:p>
        </p:txBody>
      </p:sp>
      <p:cxnSp>
        <p:nvCxnSpPr>
          <p:cNvPr id="11" name="Прямая соединительная линия 10"/>
          <p:cNvCxnSpPr>
            <a:stCxn id="3" idx="2"/>
            <a:endCxn id="4" idx="1"/>
          </p:cNvCxnSpPr>
          <p:nvPr/>
        </p:nvCxnSpPr>
        <p:spPr>
          <a:xfrm>
            <a:off x="4379720" y="1461672"/>
            <a:ext cx="2" cy="1025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>
            <a:stCxn id="5" idx="0"/>
            <a:endCxn id="4" idx="4"/>
          </p:cNvCxnSpPr>
          <p:nvPr/>
        </p:nvCxnSpPr>
        <p:spPr>
          <a:xfrm flipV="1">
            <a:off x="4379721" y="1803500"/>
            <a:ext cx="1" cy="1623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>
            <a:stCxn id="9" idx="0"/>
            <a:endCxn id="5" idx="2"/>
          </p:cNvCxnSpPr>
          <p:nvPr/>
        </p:nvCxnSpPr>
        <p:spPr>
          <a:xfrm flipV="1">
            <a:off x="4379720" y="2470077"/>
            <a:ext cx="1" cy="14954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>
            <a:stCxn id="125" idx="0"/>
            <a:endCxn id="9" idx="2"/>
          </p:cNvCxnSpPr>
          <p:nvPr/>
        </p:nvCxnSpPr>
        <p:spPr>
          <a:xfrm flipV="1">
            <a:off x="4379720" y="3025551"/>
            <a:ext cx="0" cy="10682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>
            <a:stCxn id="127" idx="0"/>
            <a:endCxn id="125" idx="2"/>
          </p:cNvCxnSpPr>
          <p:nvPr/>
        </p:nvCxnSpPr>
        <p:spPr>
          <a:xfrm flipV="1">
            <a:off x="4379720" y="3538297"/>
            <a:ext cx="0" cy="17946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>
            <a:stCxn id="128" idx="0"/>
          </p:cNvCxnSpPr>
          <p:nvPr/>
        </p:nvCxnSpPr>
        <p:spPr>
          <a:xfrm flipV="1">
            <a:off x="2630325" y="3335334"/>
            <a:ext cx="0" cy="39097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>
            <a:stCxn id="125" idx="1"/>
          </p:cNvCxnSpPr>
          <p:nvPr/>
        </p:nvCxnSpPr>
        <p:spPr>
          <a:xfrm flipH="1" flipV="1">
            <a:off x="2630325" y="3335334"/>
            <a:ext cx="745264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>
            <a:stCxn id="127" idx="2"/>
          </p:cNvCxnSpPr>
          <p:nvPr/>
        </p:nvCxnSpPr>
        <p:spPr>
          <a:xfrm flipH="1">
            <a:off x="4379719" y="4734709"/>
            <a:ext cx="1" cy="32474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Соединительная линия уступом 32"/>
          <p:cNvCxnSpPr/>
          <p:nvPr/>
        </p:nvCxnSpPr>
        <p:spPr>
          <a:xfrm rot="10800000" flipV="1">
            <a:off x="1580976" y="5072149"/>
            <a:ext cx="2798747" cy="1"/>
          </a:xfrm>
          <a:prstGeom prst="bentConnector3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 flipH="1">
            <a:off x="1580973" y="2544851"/>
            <a:ext cx="2798746" cy="0"/>
          </a:xfrm>
          <a:prstGeom prst="line">
            <a:avLst/>
          </a:prstGeom>
          <a:ln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>
            <a:off x="1580972" y="2544851"/>
            <a:ext cx="1" cy="252094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>
            <a:stCxn id="9" idx="3"/>
          </p:cNvCxnSpPr>
          <p:nvPr/>
        </p:nvCxnSpPr>
        <p:spPr>
          <a:xfrm flipV="1">
            <a:off x="5383850" y="2822588"/>
            <a:ext cx="1164363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/>
          <p:cNvCxnSpPr>
            <a:endCxn id="129" idx="0"/>
          </p:cNvCxnSpPr>
          <p:nvPr/>
        </p:nvCxnSpPr>
        <p:spPr>
          <a:xfrm>
            <a:off x="6548213" y="2822589"/>
            <a:ext cx="1" cy="14954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/>
          <p:cNvCxnSpPr>
            <a:stCxn id="129" idx="2"/>
            <a:endCxn id="130" idx="0"/>
          </p:cNvCxnSpPr>
          <p:nvPr/>
        </p:nvCxnSpPr>
        <p:spPr>
          <a:xfrm flipH="1">
            <a:off x="6546077" y="3301150"/>
            <a:ext cx="2137" cy="20297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6" name="Прямая соединительная линия 65"/>
          <p:cNvCxnSpPr>
            <a:stCxn id="128" idx="2"/>
          </p:cNvCxnSpPr>
          <p:nvPr/>
        </p:nvCxnSpPr>
        <p:spPr>
          <a:xfrm>
            <a:off x="2630325" y="4743255"/>
            <a:ext cx="0" cy="3225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>
            <a:off x="4631351" y="2948156"/>
            <a:ext cx="35939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50" dirty="0" smtClean="0"/>
              <a:t>Да</a:t>
            </a:r>
            <a:endParaRPr lang="ru-RU" dirty="0"/>
          </a:p>
        </p:txBody>
      </p:sp>
      <p:sp>
        <p:nvSpPr>
          <p:cNvPr id="151" name="TextBox 150"/>
          <p:cNvSpPr txBox="1"/>
          <p:nvPr/>
        </p:nvSpPr>
        <p:spPr>
          <a:xfrm>
            <a:off x="5379578" y="2536305"/>
            <a:ext cx="418704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50" dirty="0" smtClean="0"/>
              <a:t>Нет</a:t>
            </a:r>
            <a:endParaRPr lang="ru-RU" dirty="0"/>
          </a:p>
        </p:txBody>
      </p:sp>
      <p:sp>
        <p:nvSpPr>
          <p:cNvPr id="152" name="TextBox 151"/>
          <p:cNvSpPr txBox="1"/>
          <p:nvPr/>
        </p:nvSpPr>
        <p:spPr>
          <a:xfrm>
            <a:off x="4627334" y="3487350"/>
            <a:ext cx="34176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" dirty="0" smtClean="0"/>
              <a:t>Да</a:t>
            </a:r>
            <a:endParaRPr lang="ru-RU" dirty="0"/>
          </a:p>
        </p:txBody>
      </p:sp>
      <p:sp>
        <p:nvSpPr>
          <p:cNvPr id="153" name="TextBox 152"/>
          <p:cNvSpPr txBox="1"/>
          <p:nvPr/>
        </p:nvSpPr>
        <p:spPr>
          <a:xfrm>
            <a:off x="3070470" y="3078961"/>
            <a:ext cx="40748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" dirty="0" smtClean="0"/>
              <a:t>Нет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46184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62" name="Номер слайда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D44DB00-8B3C-4C51-A547-2B8E20D31641}" type="slidenum">
              <a:rPr lang="ru-RU" altLang="ru-RU" smtClean="0"/>
              <a:pPr eaLnBrk="1" hangingPunct="1"/>
              <a:t>9</a:t>
            </a:fld>
            <a:endParaRPr lang="ru-RU" altLang="ru-RU" smtClean="0"/>
          </a:p>
        </p:txBody>
      </p:sp>
      <p:pic>
        <p:nvPicPr>
          <p:cNvPr id="3176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26188"/>
            <a:ext cx="4038600" cy="531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64" name="Line 3"/>
          <p:cNvSpPr>
            <a:spLocks noChangeShapeType="1"/>
          </p:cNvSpPr>
          <p:nvPr/>
        </p:nvSpPr>
        <p:spPr bwMode="auto">
          <a:xfrm>
            <a:off x="323850" y="476250"/>
            <a:ext cx="84978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771" name="Text Box 4"/>
          <p:cNvSpPr txBox="1">
            <a:spLocks noChangeArrowheads="1"/>
          </p:cNvSpPr>
          <p:nvPr/>
        </p:nvSpPr>
        <p:spPr bwMode="auto">
          <a:xfrm>
            <a:off x="1835696" y="538832"/>
            <a:ext cx="56578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altLang="ru-RU" dirty="0" smtClean="0">
                <a:solidFill>
                  <a:srgbClr val="0000FF"/>
                </a:solidFill>
              </a:rPr>
              <a:t>Метод золотого сечения (пример) </a:t>
            </a:r>
            <a:endParaRPr lang="ru-RU" altLang="ru-RU" dirty="0">
              <a:solidFill>
                <a:srgbClr val="0000FF"/>
              </a:solidFill>
            </a:endParaRPr>
          </a:p>
        </p:txBody>
      </p:sp>
      <p:pic>
        <p:nvPicPr>
          <p:cNvPr id="116738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4005064"/>
            <a:ext cx="3233008" cy="2309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6" name="Text Box 6"/>
          <p:cNvSpPr txBox="1">
            <a:spLocks noChangeArrowheads="1"/>
          </p:cNvSpPr>
          <p:nvPr/>
        </p:nvSpPr>
        <p:spPr bwMode="auto">
          <a:xfrm>
            <a:off x="1155538" y="985656"/>
            <a:ext cx="2387873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1100" dirty="0" smtClean="0"/>
              <a:t>Поиск минимума функции</a:t>
            </a:r>
            <a:endParaRPr lang="ru-RU" altLang="ru-RU" sz="1100" dirty="0"/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5229215"/>
              </p:ext>
            </p:extLst>
          </p:nvPr>
        </p:nvGraphicFramePr>
        <p:xfrm>
          <a:off x="3258417" y="908720"/>
          <a:ext cx="1025551" cy="4564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8" name="Формула" r:id="rId5" imgW="876240" imgH="393480" progId="Equation.3">
                  <p:embed/>
                </p:oleObj>
              </mc:Choice>
              <mc:Fallback>
                <p:oleObj name="Формула" r:id="rId5" imgW="87624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8417" y="908720"/>
                        <a:ext cx="1025551" cy="4564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6741" name="Picture 5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975" y="1556792"/>
            <a:ext cx="3067000" cy="22441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9" name="Text Box 6"/>
          <p:cNvSpPr txBox="1">
            <a:spLocks noChangeArrowheads="1"/>
          </p:cNvSpPr>
          <p:nvPr/>
        </p:nvSpPr>
        <p:spPr bwMode="auto">
          <a:xfrm>
            <a:off x="1150170" y="3758843"/>
            <a:ext cx="2387873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1000" dirty="0" smtClean="0"/>
              <a:t>Приближение к экстремуму </a:t>
            </a:r>
            <a:endParaRPr lang="ru-RU" altLang="ru-RU" sz="1000" dirty="0"/>
          </a:p>
        </p:txBody>
      </p:sp>
      <p:sp>
        <p:nvSpPr>
          <p:cNvPr id="41" name="Text Box 6"/>
          <p:cNvSpPr txBox="1">
            <a:spLocks noChangeArrowheads="1"/>
          </p:cNvSpPr>
          <p:nvPr/>
        </p:nvSpPr>
        <p:spPr bwMode="auto">
          <a:xfrm>
            <a:off x="1155538" y="1310571"/>
            <a:ext cx="2727437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1000" dirty="0" smtClean="0"/>
              <a:t>точность 0,001 на интервале </a:t>
            </a:r>
            <a:r>
              <a:rPr lang="en-US" altLang="ru-RU" sz="1000" dirty="0" smtClean="0"/>
              <a:t>[-10;0]</a:t>
            </a:r>
            <a:endParaRPr lang="ru-RU" altLang="ru-RU" sz="1000" dirty="0"/>
          </a:p>
        </p:txBody>
      </p:sp>
      <p:sp>
        <p:nvSpPr>
          <p:cNvPr id="43" name="Text Box 6"/>
          <p:cNvSpPr txBox="1">
            <a:spLocks noChangeArrowheads="1"/>
          </p:cNvSpPr>
          <p:nvPr/>
        </p:nvSpPr>
        <p:spPr bwMode="auto">
          <a:xfrm>
            <a:off x="4355976" y="5877272"/>
            <a:ext cx="2360682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1000" dirty="0" smtClean="0"/>
              <a:t>Результат </a:t>
            </a:r>
            <a:r>
              <a:rPr lang="en-US" altLang="ru-RU" sz="1000" dirty="0" smtClean="0"/>
              <a:t>x</a:t>
            </a:r>
            <a:r>
              <a:rPr lang="ru-RU" altLang="ru-RU" sz="1000" dirty="0" smtClean="0"/>
              <a:t>*=1,414</a:t>
            </a:r>
            <a:r>
              <a:rPr lang="en-US" altLang="ru-RU" sz="1000" dirty="0" smtClean="0"/>
              <a:t>;     (20 </a:t>
            </a:r>
            <a:r>
              <a:rPr lang="ru-RU" altLang="ru-RU" sz="1000" dirty="0" smtClean="0"/>
              <a:t>итераций</a:t>
            </a:r>
            <a:r>
              <a:rPr lang="en-US" altLang="ru-RU" sz="1000" dirty="0" smtClean="0"/>
              <a:t>)</a:t>
            </a:r>
            <a:endParaRPr lang="ru-RU" altLang="ru-RU" sz="1000" dirty="0"/>
          </a:p>
        </p:txBody>
      </p:sp>
      <p:graphicFrame>
        <p:nvGraphicFramePr>
          <p:cNvPr id="44" name="Таблица 4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4416706"/>
              </p:ext>
            </p:extLst>
          </p:nvPr>
        </p:nvGraphicFramePr>
        <p:xfrm>
          <a:off x="4283968" y="1916832"/>
          <a:ext cx="4177730" cy="35623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0240"/>
                <a:gridCol w="1472769"/>
                <a:gridCol w="1367257"/>
                <a:gridCol w="987464"/>
              </a:tblGrid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 smtClean="0">
                          <a:effectLst/>
                          <a:latin typeface="Arial Cyr"/>
                        </a:rPr>
                        <a:t>N</a:t>
                      </a:r>
                      <a:endParaRPr lang="ru-RU" sz="800" b="0" i="0" u="none" strike="noStrike" dirty="0">
                        <a:effectLst/>
                        <a:latin typeface="Arial Cyr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 smtClean="0">
                          <a:effectLst/>
                          <a:latin typeface="Arial Cyr"/>
                        </a:rPr>
                        <a:t>Нижняя</a:t>
                      </a:r>
                      <a:r>
                        <a:rPr lang="ru-RU" sz="800" b="0" i="0" u="none" strike="noStrike" baseline="0" dirty="0" smtClean="0">
                          <a:effectLst/>
                          <a:latin typeface="Arial Cyr"/>
                        </a:rPr>
                        <a:t> граница интервала</a:t>
                      </a:r>
                      <a:endParaRPr lang="ru-RU" sz="800" b="0" i="0" u="none" strike="noStrike" dirty="0">
                        <a:effectLst/>
                        <a:latin typeface="Arial Cyr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0" i="0" u="none" strike="noStrike" dirty="0" smtClean="0">
                          <a:effectLst/>
                          <a:latin typeface="Arial Cyr"/>
                        </a:rPr>
                        <a:t>Верхняя</a:t>
                      </a:r>
                      <a:r>
                        <a:rPr lang="ru-RU" sz="800" b="0" i="0" u="none" strike="noStrike" baseline="0" dirty="0" smtClean="0">
                          <a:effectLst/>
                          <a:latin typeface="Arial Cyr"/>
                        </a:rPr>
                        <a:t> граница интервала</a:t>
                      </a:r>
                      <a:endParaRPr lang="ru-RU" sz="800" b="0" i="0" u="none" strike="noStrike" dirty="0" smtClean="0">
                        <a:effectLst/>
                        <a:latin typeface="Arial Cyr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 smtClean="0">
                          <a:effectLst/>
                          <a:latin typeface="Arial Cyr"/>
                        </a:rPr>
                        <a:t>Ширина интервала</a:t>
                      </a:r>
                      <a:endParaRPr lang="ru-RU" sz="800" b="0" i="0" u="none" strike="noStrike" dirty="0">
                        <a:effectLst/>
                        <a:latin typeface="Arial Cyr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</a:rPr>
                        <a:t>0</a:t>
                      </a:r>
                      <a:endParaRPr lang="ru-RU" sz="800" b="0" i="0" u="none" strike="noStrike" dirty="0">
                        <a:effectLst/>
                        <a:latin typeface="Arial Cyr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-10,0000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0,0000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 dirty="0">
                          <a:effectLst/>
                          <a:latin typeface="Arial Cyr"/>
                        </a:rPr>
                        <a:t>10,0000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</a:rPr>
                        <a:t>1</a:t>
                      </a:r>
                      <a:endParaRPr lang="ru-RU" sz="800" b="0" i="0" u="none" strike="noStrike" dirty="0">
                        <a:effectLst/>
                        <a:latin typeface="Arial Cyr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-6,1803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0,0000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6,1803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2</a:t>
                      </a:r>
                      <a:endParaRPr lang="ru-RU" sz="800" b="0" i="0" u="none" strike="noStrike">
                        <a:effectLst/>
                        <a:latin typeface="Arial Cyr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-3,8197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0,0000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3,8197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3</a:t>
                      </a:r>
                      <a:endParaRPr lang="ru-RU" sz="800" b="0" i="0" u="none" strike="noStrike">
                        <a:effectLst/>
                        <a:latin typeface="Arial Cyr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-2,3607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0,0000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2,3607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4</a:t>
                      </a:r>
                      <a:endParaRPr lang="ru-RU" sz="800" b="0" i="0" u="none" strike="noStrike">
                        <a:effectLst/>
                        <a:latin typeface="Arial Cyr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-2,3607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-0,9017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1,4590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5</a:t>
                      </a:r>
                      <a:endParaRPr lang="ru-RU" sz="800" b="0" i="0" u="none" strike="noStrike">
                        <a:effectLst/>
                        <a:latin typeface="Arial Cyr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 dirty="0">
                          <a:effectLst/>
                          <a:latin typeface="Arial Cyr"/>
                        </a:rPr>
                        <a:t>-1,8034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-0,9017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0,9017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6</a:t>
                      </a:r>
                      <a:endParaRPr lang="ru-RU" sz="800" b="0" i="0" u="none" strike="noStrike">
                        <a:effectLst/>
                        <a:latin typeface="Arial Cyr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-1,8034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-1,2461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0,5573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7</a:t>
                      </a:r>
                      <a:endParaRPr lang="ru-RU" sz="800" b="0" i="0" u="none" strike="noStrike">
                        <a:effectLst/>
                        <a:latin typeface="Arial Cyr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-1,5905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-1,2461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0,3444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8</a:t>
                      </a:r>
                      <a:endParaRPr lang="ru-RU" sz="800" b="0" i="0" u="none" strike="noStrike">
                        <a:effectLst/>
                        <a:latin typeface="Arial Cyr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-1,4590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-1,2461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0,2129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9</a:t>
                      </a:r>
                      <a:endParaRPr lang="ru-RU" sz="800" b="0" i="0" u="none" strike="noStrike">
                        <a:effectLst/>
                        <a:latin typeface="Arial Cyr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-1,4590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-1,3274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0,1316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10</a:t>
                      </a:r>
                      <a:endParaRPr lang="ru-RU" sz="800" b="0" i="0" u="none" strike="noStrike">
                        <a:effectLst/>
                        <a:latin typeface="Arial Cyr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-1,4590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-1,3777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0,0813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11</a:t>
                      </a:r>
                      <a:endParaRPr lang="ru-RU" sz="800" b="0" i="0" u="none" strike="noStrike">
                        <a:effectLst/>
                        <a:latin typeface="Arial Cyr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-1,4279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-1,3777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0,0502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12</a:t>
                      </a:r>
                      <a:endParaRPr lang="ru-RU" sz="800" b="0" i="0" u="none" strike="noStrike">
                        <a:effectLst/>
                        <a:latin typeface="Arial Cyr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-1,4279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-1,3969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0,0311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13</a:t>
                      </a:r>
                      <a:endParaRPr lang="ru-RU" sz="800" b="0" i="0" u="none" strike="noStrike">
                        <a:effectLst/>
                        <a:latin typeface="Arial Cyr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-1,4279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-1,4087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0,0192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14</a:t>
                      </a:r>
                      <a:endParaRPr lang="ru-RU" sz="800" b="0" i="0" u="none" strike="noStrike">
                        <a:effectLst/>
                        <a:latin typeface="Arial Cyr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-1,4206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-1,4087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 dirty="0">
                          <a:effectLst/>
                          <a:latin typeface="Arial Cyr"/>
                        </a:rPr>
                        <a:t>0,0119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15</a:t>
                      </a:r>
                      <a:endParaRPr lang="ru-RU" sz="800" b="0" i="0" u="none" strike="noStrike">
                        <a:effectLst/>
                        <a:latin typeface="Arial Cyr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-1,4161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-1,4087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 dirty="0">
                          <a:effectLst/>
                          <a:latin typeface="Arial Cyr"/>
                        </a:rPr>
                        <a:t>0,0073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16</a:t>
                      </a:r>
                      <a:endParaRPr lang="ru-RU" sz="800" b="0" i="0" u="none" strike="noStrike">
                        <a:effectLst/>
                        <a:latin typeface="Arial Cyr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-1,4161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-1,4115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 dirty="0">
                          <a:effectLst/>
                          <a:latin typeface="Arial Cyr"/>
                        </a:rPr>
                        <a:t>0,0045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17</a:t>
                      </a:r>
                      <a:endParaRPr lang="ru-RU" sz="800" b="0" i="0" u="none" strike="noStrike">
                        <a:effectLst/>
                        <a:latin typeface="Arial Cyr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-1,4161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-1,4133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 dirty="0">
                          <a:effectLst/>
                          <a:latin typeface="Arial Cyr"/>
                        </a:rPr>
                        <a:t>0,0028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18</a:t>
                      </a:r>
                      <a:endParaRPr lang="ru-RU" sz="800" b="0" i="0" u="none" strike="noStrike">
                        <a:effectLst/>
                        <a:latin typeface="Arial Cyr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-1,4150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-1,4133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 dirty="0">
                          <a:effectLst/>
                          <a:latin typeface="Arial Cyr"/>
                        </a:rPr>
                        <a:t>0,0017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19</a:t>
                      </a:r>
                      <a:endParaRPr lang="ru-RU" sz="800" b="0" i="0" u="none" strike="noStrike">
                        <a:effectLst/>
                        <a:latin typeface="Arial Cyr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-1,4150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effectLst/>
                          <a:latin typeface="Arial Cyr"/>
                        </a:rPr>
                        <a:t>-1,4139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 dirty="0">
                          <a:effectLst/>
                          <a:latin typeface="Arial Cyr"/>
                        </a:rPr>
                        <a:t>0,0011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20</a:t>
                      </a:r>
                      <a:endParaRPr lang="ru-RU" sz="800" b="0" i="0" u="none" strike="noStrike">
                        <a:effectLst/>
                        <a:latin typeface="Arial Cyr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 dirty="0">
                          <a:effectLst/>
                          <a:latin typeface="Arial Cyr"/>
                        </a:rPr>
                        <a:t>-1,4146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 dirty="0">
                          <a:effectLst/>
                          <a:latin typeface="Arial Cyr"/>
                        </a:rPr>
                        <a:t>-1,4139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 dirty="0">
                          <a:effectLst/>
                          <a:latin typeface="Arial Cyr"/>
                        </a:rPr>
                        <a:t>0,0007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5" name="Text Box 6"/>
          <p:cNvSpPr txBox="1">
            <a:spLocks noChangeArrowheads="1"/>
          </p:cNvSpPr>
          <p:nvPr/>
        </p:nvSpPr>
        <p:spPr bwMode="auto">
          <a:xfrm>
            <a:off x="5079856" y="1670611"/>
            <a:ext cx="2876520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1000" dirty="0" smtClean="0"/>
              <a:t>Изменение интервала поиска по итерациям</a:t>
            </a:r>
            <a:endParaRPr lang="ru-RU" altLang="ru-RU" sz="1000" dirty="0"/>
          </a:p>
        </p:txBody>
      </p:sp>
    </p:spTree>
    <p:extLst>
      <p:ext uri="{BB962C8B-B14F-4D97-AF65-F5344CB8AC3E}">
        <p14:creationId xmlns:p14="http://schemas.microsoft.com/office/powerpoint/2010/main" val="1642774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2174</TotalTime>
  <Words>892</Words>
  <Application>Microsoft Office PowerPoint</Application>
  <PresentationFormat>Экран (4:3)</PresentationFormat>
  <Paragraphs>259</Paragraphs>
  <Slides>13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5" baseType="lpstr">
      <vt:lpstr>Оформление по умолчанию</vt:lpstr>
      <vt:lpstr>Формула</vt:lpstr>
      <vt:lpstr>Моделирование и оптимизация в системах и сетях электросвязи Раздел 5 Решение задач оптимизации численными методами</vt:lpstr>
      <vt:lpstr>Содержание</vt:lpstr>
      <vt:lpstr>Численные методы оптимизации</vt:lpstr>
      <vt:lpstr>1 Общий алгоритм численных методов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Методы и алгоритмы оптимизации сетей связи (МАОСС)</dc:title>
  <dc:creator>Alexander</dc:creator>
  <cp:lastModifiedBy>Alexander</cp:lastModifiedBy>
  <cp:revision>162</cp:revision>
  <dcterms:created xsi:type="dcterms:W3CDTF">2012-09-03T17:50:06Z</dcterms:created>
  <dcterms:modified xsi:type="dcterms:W3CDTF">2016-11-15T20:45:02Z</dcterms:modified>
</cp:coreProperties>
</file>